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62"/>
  </p:notesMasterIdLst>
  <p:handoutMasterIdLst>
    <p:handoutMasterId r:id="rId63"/>
  </p:handoutMasterIdLst>
  <p:sldIdLst>
    <p:sldId id="258" r:id="rId5"/>
    <p:sldId id="741" r:id="rId6"/>
    <p:sldId id="786" r:id="rId7"/>
    <p:sldId id="787" r:id="rId8"/>
    <p:sldId id="788" r:id="rId9"/>
    <p:sldId id="515" r:id="rId10"/>
    <p:sldId id="269" r:id="rId11"/>
    <p:sldId id="271" r:id="rId12"/>
    <p:sldId id="272" r:id="rId13"/>
    <p:sldId id="277" r:id="rId14"/>
    <p:sldId id="278" r:id="rId15"/>
    <p:sldId id="279" r:id="rId16"/>
    <p:sldId id="280" r:id="rId17"/>
    <p:sldId id="740" r:id="rId18"/>
    <p:sldId id="737" r:id="rId19"/>
    <p:sldId id="742" r:id="rId20"/>
    <p:sldId id="744" r:id="rId21"/>
    <p:sldId id="748" r:id="rId22"/>
    <p:sldId id="749" r:id="rId23"/>
    <p:sldId id="750" r:id="rId24"/>
    <p:sldId id="751" r:id="rId25"/>
    <p:sldId id="745" r:id="rId26"/>
    <p:sldId id="746" r:id="rId27"/>
    <p:sldId id="743" r:id="rId28"/>
    <p:sldId id="758" r:id="rId29"/>
    <p:sldId id="760" r:id="rId30"/>
    <p:sldId id="789" r:id="rId31"/>
    <p:sldId id="769" r:id="rId32"/>
    <p:sldId id="770" r:id="rId33"/>
    <p:sldId id="766" r:id="rId34"/>
    <p:sldId id="772" r:id="rId35"/>
    <p:sldId id="762" r:id="rId36"/>
    <p:sldId id="771" r:id="rId37"/>
    <p:sldId id="754" r:id="rId38"/>
    <p:sldId id="765" r:id="rId39"/>
    <p:sldId id="791" r:id="rId40"/>
    <p:sldId id="777" r:id="rId41"/>
    <p:sldId id="773" r:id="rId42"/>
    <p:sldId id="764" r:id="rId43"/>
    <p:sldId id="790" r:id="rId44"/>
    <p:sldId id="774" r:id="rId45"/>
    <p:sldId id="753" r:id="rId46"/>
    <p:sldId id="793" r:id="rId47"/>
    <p:sldId id="794" r:id="rId48"/>
    <p:sldId id="752" r:id="rId49"/>
    <p:sldId id="738" r:id="rId50"/>
    <p:sldId id="739" r:id="rId51"/>
    <p:sldId id="792" r:id="rId52"/>
    <p:sldId id="274" r:id="rId53"/>
    <p:sldId id="276" r:id="rId54"/>
    <p:sldId id="778" r:id="rId55"/>
    <p:sldId id="747" r:id="rId56"/>
    <p:sldId id="783" r:id="rId57"/>
    <p:sldId id="779" r:id="rId58"/>
    <p:sldId id="780" r:id="rId59"/>
    <p:sldId id="781" r:id="rId60"/>
    <p:sldId id="78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4C382-CC82-0341-8447-857071289824}">
          <p14:sldIdLst>
            <p14:sldId id="258"/>
            <p14:sldId id="741"/>
            <p14:sldId id="786"/>
            <p14:sldId id="787"/>
            <p14:sldId id="788"/>
            <p14:sldId id="515"/>
            <p14:sldId id="269"/>
            <p14:sldId id="271"/>
            <p14:sldId id="272"/>
            <p14:sldId id="277"/>
            <p14:sldId id="278"/>
            <p14:sldId id="279"/>
            <p14:sldId id="280"/>
            <p14:sldId id="740"/>
            <p14:sldId id="737"/>
            <p14:sldId id="742"/>
            <p14:sldId id="744"/>
            <p14:sldId id="748"/>
            <p14:sldId id="749"/>
            <p14:sldId id="750"/>
            <p14:sldId id="751"/>
            <p14:sldId id="745"/>
            <p14:sldId id="746"/>
            <p14:sldId id="743"/>
            <p14:sldId id="758"/>
            <p14:sldId id="760"/>
            <p14:sldId id="789"/>
            <p14:sldId id="769"/>
            <p14:sldId id="770"/>
            <p14:sldId id="766"/>
            <p14:sldId id="772"/>
            <p14:sldId id="762"/>
            <p14:sldId id="771"/>
            <p14:sldId id="754"/>
            <p14:sldId id="765"/>
            <p14:sldId id="791"/>
            <p14:sldId id="777"/>
            <p14:sldId id="773"/>
            <p14:sldId id="764"/>
            <p14:sldId id="790"/>
            <p14:sldId id="774"/>
            <p14:sldId id="753"/>
            <p14:sldId id="793"/>
            <p14:sldId id="794"/>
            <p14:sldId id="752"/>
            <p14:sldId id="738"/>
            <p14:sldId id="739"/>
            <p14:sldId id="792"/>
            <p14:sldId id="274"/>
            <p14:sldId id="276"/>
            <p14:sldId id="778"/>
            <p14:sldId id="747"/>
            <p14:sldId id="783"/>
            <p14:sldId id="779"/>
            <p14:sldId id="780"/>
            <p14:sldId id="781"/>
            <p14:sldId id="7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33CC33"/>
    <a:srgbClr val="00FF00"/>
    <a:srgbClr val="2C567A"/>
    <a:srgbClr val="0072C7"/>
    <a:srgbClr val="FF997B"/>
    <a:srgbClr val="666666"/>
    <a:srgbClr val="FF7469"/>
    <a:srgbClr val="0D1D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68" autoAdjust="0"/>
    <p:restoredTop sz="88036" autoAdjust="0"/>
  </p:normalViewPr>
  <p:slideViewPr>
    <p:cSldViewPr snapToGrid="0" showGuides="1">
      <p:cViewPr varScale="1">
        <p:scale>
          <a:sx n="184" d="100"/>
          <a:sy n="184" d="100"/>
        </p:scale>
        <p:origin x="1890" y="17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The Grab</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dirty="0"/>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Problem/ Opportunity</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Solution/ Product</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$10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Potential Upside</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BD5AD6DD-F7FE-4AF5-BC0E-2B3DDC6B9C8B}">
      <dgm:prSet custT="1"/>
      <dgm:spPr/>
      <dgm:t>
        <a:bodyPr/>
        <a:lstStyle/>
        <a:p>
          <a:r>
            <a:rPr lang="en-US" sz="1100" dirty="0"/>
            <a:t> Our strategy employed in the oil space yielded annualized returns of </a:t>
          </a:r>
          <a:r>
            <a:rPr lang="en-US" sz="1100" b="1" dirty="0"/>
            <a:t>26.11% </a:t>
          </a:r>
          <a:r>
            <a:rPr lang="en-US" sz="1100" b="0" dirty="0"/>
            <a:t>and</a:t>
          </a:r>
          <a:r>
            <a:rPr lang="en-US" sz="1100" b="1" dirty="0"/>
            <a:t> 16.8%, </a:t>
          </a:r>
          <a:r>
            <a:rPr lang="en-US" sz="1100" b="0" dirty="0"/>
            <a:t>compared to their underlying commodities  at </a:t>
          </a:r>
          <a:r>
            <a:rPr lang="en-US" sz="1100" b="0" i="1" dirty="0"/>
            <a:t>23.12 </a:t>
          </a:r>
          <a:r>
            <a:rPr lang="en-US" sz="1100" b="0" i="0" dirty="0"/>
            <a:t>and</a:t>
          </a:r>
          <a:r>
            <a:rPr lang="en-US" sz="1100" b="0" i="1" dirty="0"/>
            <a:t> 13.4% </a:t>
          </a:r>
          <a:r>
            <a:rPr lang="en-US" sz="1100" b="0" dirty="0"/>
            <a:t>respectively</a:t>
          </a:r>
          <a:r>
            <a:rPr lang="en-US" sz="1100" b="1" dirty="0"/>
            <a:t>.</a:t>
          </a:r>
          <a:r>
            <a:rPr lang="en-US" sz="1100" dirty="0"/>
            <a:t> The gasoline strategy yielded an annualized return of </a:t>
          </a:r>
          <a:r>
            <a:rPr lang="en-US" sz="1100" b="1" dirty="0"/>
            <a:t>43.9% </a:t>
          </a:r>
          <a:r>
            <a:rPr lang="en-US" sz="1100" b="0" dirty="0"/>
            <a:t>relative to its underlying commodity at </a:t>
          </a:r>
          <a:r>
            <a:rPr lang="en-US" sz="1100" b="0" i="1" dirty="0"/>
            <a:t>23.8% </a:t>
          </a:r>
          <a:r>
            <a:rPr lang="en-US" sz="1100" b="0" dirty="0"/>
            <a:t>for the same period. Both strategies out-performed the broader markets considerably, with the S&amp;P 500 Equal Weighted Energy ETF returning 3.4% for the period.</a:t>
          </a:r>
        </a:p>
      </dgm:t>
    </dgm:pt>
    <dgm:pt modelId="{E58ACA27-7311-49ED-B873-4228AAB7F0D5}" type="parTrans" cxnId="{8A99E4A2-6DC5-475C-B54B-71E8F18BEF9A}">
      <dgm:prSet/>
      <dgm:spPr/>
      <dgm:t>
        <a:bodyPr/>
        <a:lstStyle/>
        <a:p>
          <a:endParaRPr lang="en-US"/>
        </a:p>
      </dgm:t>
    </dgm:pt>
    <dgm:pt modelId="{760AF869-44F8-4F76-81B9-C7DA2D7F09E4}" type="sibTrans" cxnId="{8A99E4A2-6DC5-475C-B54B-71E8F18BEF9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LinFactNeighborX="288" custLinFactNeighborY="-2991">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33532">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121871">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57C86A5B-EF8B-45BA-9F1B-8E521240F07A}" srcId="{B1A56935-3ECF-4519-B5CA-3D1A7798DC34}" destId="{09DC3DB2-2131-41C3-9B81-D5F27CCFE784}" srcOrd="3" destOrd="0" parTransId="{7E378973-9E6B-44B4-9112-DCC11CE85751}" sibTransId="{4769BA53-A91F-4A52-A255-EFF44AB29BFE}"/>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8A99E4A2-6DC5-475C-B54B-71E8F18BEF9A}" srcId="{09DC3DB2-2131-41C3-9B81-D5F27CCFE784}" destId="{BD5AD6DD-F7FE-4AF5-BC0E-2B3DDC6B9C8B}" srcOrd="0" destOrd="0" parTransId="{E58ACA27-7311-49ED-B873-4228AAB7F0D5}" sibTransId="{760AF869-44F8-4F76-81B9-C7DA2D7F09E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73133FE8-42B3-4B2E-9CE8-24C841908392}" type="presOf" srcId="{BD5AD6DD-F7FE-4AF5-BC0E-2B3DDC6B9C8B}" destId="{0B8C65E2-C2C6-4797-9F6A-650661F29C65}"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Competition</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Execution</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Financials</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The team is seeking a commitment for the initial capital raise at $10 MM, per strategy.</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The Team</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4E94A561-E8C1-4316-90C6-3DAC320A9ED0}">
      <dgm:prSet custT="1"/>
      <dgm:spPr/>
      <dgm:t>
        <a:bodyPr/>
        <a:lstStyle/>
        <a:p>
          <a:r>
            <a:rPr lang="en-US" sz="1100" dirty="0"/>
            <a:t> The team brings a wide range of experience in finance, and analytics.  Andrius, Brandon, Josh, and Tate all met at the prestigious MS in  Data Science program at Northwestern University, and will all graduate at the end of this year. </a:t>
          </a:r>
        </a:p>
      </dgm:t>
    </dgm:pt>
    <dgm:pt modelId="{1A3A8185-24CE-4505-A060-CD371E952813}" type="parTrans" cxnId="{519E74CC-069A-4B81-A43E-47300EC53B31}">
      <dgm:prSet/>
      <dgm:spPr/>
      <dgm:t>
        <a:bodyPr/>
        <a:lstStyle/>
        <a:p>
          <a:endParaRPr lang="en-US"/>
        </a:p>
      </dgm:t>
    </dgm:pt>
    <dgm:pt modelId="{6C336F3A-3283-4A66-BB6D-CC3EFD7E8BE8}" type="sibTrans" cxnId="{519E74CC-069A-4B81-A43E-47300EC53B31}">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ScaleY="122032" custLinFactNeighborY="-1436">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19829">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89544">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EC46DA26-02E2-4240-8CF3-C7B7098EDB24}" type="presOf" srcId="{4E94A561-E8C1-4316-90C6-3DAC320A9ED0}" destId="{0B8C65E2-C2C6-4797-9F6A-650661F29C65}" srcOrd="0" destOrd="0" presId="urn:microsoft.com/office/officeart/2005/8/layout/chevron2"/>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57C86A5B-EF8B-45BA-9F1B-8E521240F07A}" srcId="{B1A56935-3ECF-4519-B5CA-3D1A7798DC34}" destId="{09DC3DB2-2131-41C3-9B81-D5F27CCFE784}" srcOrd="3" destOrd="0" parTransId="{7E378973-9E6B-44B4-9112-DCC11CE85751}" sibTransId="{4769BA53-A91F-4A52-A255-EFF44AB29BFE}"/>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519E74CC-069A-4B81-A43E-47300EC53B31}" srcId="{09DC3DB2-2131-41C3-9B81-D5F27CCFE784}" destId="{4E94A561-E8C1-4316-90C6-3DAC320A9ED0}" srcOrd="0" destOrd="0" parTransId="{1A3A8185-24CE-4505-A060-CD371E952813}" sibTransId="{6C336F3A-3283-4A66-BB6D-CC3EFD7E8BE8}"/>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200" dirty="0"/>
            <a:t>Modeling</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D1F50C6E-7747-4121-B892-8671F9720B47}">
      <dgm:prSet phldrT="[Text]" custT="1"/>
      <dgm:spPr/>
      <dgm:t>
        <a:bodyPr/>
        <a:lstStyle/>
        <a:p>
          <a:r>
            <a:rPr lang="en-US" sz="1200" dirty="0"/>
            <a:t>Evaluation</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a:solidFill>
          <a:schemeClr val="bg1">
            <a:alpha val="90000"/>
          </a:schemeClr>
        </a:solidFill>
      </dgm:spPr>
      <dgm:t>
        <a:bodyPr/>
        <a:lstStyle/>
        <a:p>
          <a:r>
            <a:rPr lang="en-US" sz="1100" dirty="0"/>
            <a:t> Standard model fit parameters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B80F8762-0DF0-4D5A-BB14-AF15D83D3B24}">
      <dgm:prSet phldrT="[Text]" custT="1"/>
      <dgm:spPr/>
      <dgm:t>
        <a:bodyPr/>
        <a:lstStyle/>
        <a:p>
          <a:r>
            <a:rPr lang="en-US" sz="1200" dirty="0"/>
            <a:t>Visualization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custT="1"/>
      <dgm:spPr/>
      <dgm:t>
        <a:bodyPr/>
        <a:lstStyle/>
        <a:p>
          <a:r>
            <a:rPr lang="en-US" sz="1100" dirty="0"/>
            <a:t> Dashboard Development</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7F3524BE-FC14-4DF0-83F2-FB73ECD2B227}">
      <dgm:prSet phldrT="[Text]" custT="1"/>
      <dgm:spPr>
        <a:solidFill>
          <a:schemeClr val="bg1">
            <a:alpha val="90000"/>
          </a:schemeClr>
        </a:solidFill>
      </dgm:spPr>
      <dgm:t>
        <a:bodyPr/>
        <a:lstStyle/>
        <a:p>
          <a:r>
            <a:rPr lang="en-US" sz="1100" dirty="0"/>
            <a:t> Build backtesting framework for real world signal and pattern evaluation</a:t>
          </a:r>
        </a:p>
      </dgm:t>
    </dgm:pt>
    <dgm:pt modelId="{481F85B8-4A0D-4195-9C4E-39080DB84C56}" type="parTrans" cxnId="{2C4B2CC2-8DD7-4AF5-B6A7-4EACE429234E}">
      <dgm:prSet/>
      <dgm:spPr/>
      <dgm:t>
        <a:bodyPr/>
        <a:lstStyle/>
        <a:p>
          <a:endParaRPr lang="en-US"/>
        </a:p>
      </dgm:t>
    </dgm:pt>
    <dgm:pt modelId="{DD874998-0F33-48D0-AA8F-A25D21771631}" type="sibTrans" cxnId="{2C4B2CC2-8DD7-4AF5-B6A7-4EACE429234E}">
      <dgm:prSet/>
      <dgm:spPr/>
      <dgm:t>
        <a:bodyPr/>
        <a:lstStyle/>
        <a:p>
          <a:endParaRPr lang="en-US"/>
        </a:p>
      </dgm:t>
    </dgm:pt>
    <dgm:pt modelId="{8AE0F755-B875-4ABE-82AB-9741A56185B8}">
      <dgm:prSet phldrT="[Text]" custT="1"/>
      <dgm:spPr/>
      <dgm:t>
        <a:bodyPr/>
        <a:lstStyle/>
        <a:p>
          <a:r>
            <a:rPr lang="en-US" sz="1100" dirty="0"/>
            <a:t> Mobile Application Development</a:t>
          </a:r>
        </a:p>
      </dgm:t>
    </dgm:pt>
    <dgm:pt modelId="{6C74A136-61C1-4166-95BE-87108C627FB9}" type="parTrans" cxnId="{A95BCE12-B584-46C2-8178-5D72404C415F}">
      <dgm:prSet/>
      <dgm:spPr/>
      <dgm:t>
        <a:bodyPr/>
        <a:lstStyle/>
        <a:p>
          <a:endParaRPr lang="en-US"/>
        </a:p>
      </dgm:t>
    </dgm:pt>
    <dgm:pt modelId="{407817DD-35DE-4179-A8E2-8ABAE17BE80A}" type="sibTrans" cxnId="{A95BCE12-B584-46C2-8178-5D72404C415F}">
      <dgm:prSet/>
      <dgm:spPr/>
      <dgm:t>
        <a:bodyPr/>
        <a:lstStyle/>
        <a:p>
          <a:endParaRPr lang="en-US"/>
        </a:p>
      </dgm:t>
    </dgm:pt>
    <dgm:pt modelId="{A91B9B69-129F-4931-A2E7-730DF0F43750}">
      <dgm:prSet phldrT="[Text]" custT="1"/>
      <dgm:spPr/>
      <dgm:t>
        <a:bodyPr/>
        <a:lstStyle/>
        <a:p>
          <a:r>
            <a:rPr lang="en-US" sz="1100" dirty="0"/>
            <a:t> Neural Network(specifically LSTM) – price activity</a:t>
          </a:r>
        </a:p>
      </dgm:t>
    </dgm:pt>
    <dgm:pt modelId="{E10170DA-6DA0-4D07-9323-6EE1D73D21CC}" type="sibTrans" cxnId="{A04ED59B-E0EF-4FF4-8240-01D9A7161C7C}">
      <dgm:prSet/>
      <dgm:spPr/>
      <dgm:t>
        <a:bodyPr/>
        <a:lstStyle/>
        <a:p>
          <a:endParaRPr lang="en-US"/>
        </a:p>
      </dgm:t>
    </dgm:pt>
    <dgm:pt modelId="{3A36EA6B-9C38-4958-B90B-BFB9717DCD97}" type="parTrans" cxnId="{A04ED59B-E0EF-4FF4-8240-01D9A7161C7C}">
      <dgm:prSet/>
      <dgm:spPr/>
      <dgm:t>
        <a:bodyPr/>
        <a:lstStyle/>
        <a:p>
          <a:endParaRPr lang="en-US"/>
        </a:p>
      </dgm:t>
    </dgm:pt>
    <dgm:pt modelId="{BB6ED573-97D0-4CAB-969A-A8A484A5B3BA}">
      <dgm:prSet phldrT="[Text]" custT="1"/>
      <dgm:spPr/>
      <dgm:t>
        <a:bodyPr/>
        <a:lstStyle/>
        <a:p>
          <a:r>
            <a:rPr lang="en-US" sz="1100" dirty="0"/>
            <a:t> Random Forest for classification of signal direction</a:t>
          </a:r>
        </a:p>
      </dgm:t>
    </dgm:pt>
    <dgm:pt modelId="{2249E152-D7C5-4FFB-839A-07EDC6ACF09B}" type="sibTrans" cxnId="{ABEB3EE6-255D-43A6-B38F-D2C2009332EE}">
      <dgm:prSet/>
      <dgm:spPr/>
      <dgm:t>
        <a:bodyPr/>
        <a:lstStyle/>
        <a:p>
          <a:endParaRPr lang="en-US"/>
        </a:p>
      </dgm:t>
    </dgm:pt>
    <dgm:pt modelId="{894ADA48-D35D-4797-A12B-BC9C1A7E45FB}" type="parTrans" cxnId="{ABEB3EE6-255D-43A6-B38F-D2C2009332EE}">
      <dgm:prSet/>
      <dgm:spPr/>
      <dgm:t>
        <a:bodyPr/>
        <a:lstStyle/>
        <a:p>
          <a:endParaRPr lang="en-US"/>
        </a:p>
      </dgm:t>
    </dgm:pt>
    <dgm:pt modelId="{4AC3D84B-8DEB-4273-9C82-DD389BAA6A96}">
      <dgm:prSet phldrT="[Text]" custT="1"/>
      <dgm:spPr/>
      <dgm:t>
        <a:bodyPr/>
        <a:lstStyle/>
        <a:p>
          <a:r>
            <a:rPr lang="en-US" sz="1100" dirty="0"/>
            <a:t> Logistic Regression for signal direction</a:t>
          </a:r>
        </a:p>
      </dgm:t>
    </dgm:pt>
    <dgm:pt modelId="{026BA136-6CF5-4D8E-B6DA-0E95FF081FF1}" type="sibTrans" cxnId="{5E0207E2-3449-4834-AB94-ED4C7F28C85B}">
      <dgm:prSet/>
      <dgm:spPr/>
      <dgm:t>
        <a:bodyPr/>
        <a:lstStyle/>
        <a:p>
          <a:endParaRPr lang="en-US"/>
        </a:p>
      </dgm:t>
    </dgm:pt>
    <dgm:pt modelId="{5309B30C-D473-4B48-8B1F-1FC947BAFF63}" type="parTrans" cxnId="{5E0207E2-3449-4834-AB94-ED4C7F28C85B}">
      <dgm:prSet/>
      <dgm:spPr/>
      <dgm:t>
        <a:bodyPr/>
        <a:lstStyle/>
        <a:p>
          <a:endParaRPr lang="en-US"/>
        </a:p>
      </dgm:t>
    </dgm:pt>
    <dgm:pt modelId="{CC25B04F-BD03-43FA-B50D-1AC87622AD29}">
      <dgm:prSet phldrT="[Text]" custT="1"/>
      <dgm:spPr/>
      <dgm:t>
        <a:bodyPr/>
        <a:lstStyle/>
        <a:p>
          <a:r>
            <a:rPr lang="en-US" sz="1100" dirty="0"/>
            <a:t> Linear Regression for price activity</a:t>
          </a:r>
        </a:p>
      </dgm:t>
    </dgm:pt>
    <dgm:pt modelId="{605AE3A5-DE6B-41EA-9000-5F5C4E9A4A7E}" type="sibTrans" cxnId="{688DF036-5050-40F9-AFF6-4EB36E6FA817}">
      <dgm:prSet/>
      <dgm:spPr/>
      <dgm:t>
        <a:bodyPr/>
        <a:lstStyle/>
        <a:p>
          <a:endParaRPr lang="en-US"/>
        </a:p>
      </dgm:t>
    </dgm:pt>
    <dgm:pt modelId="{5FDB002C-26CB-4C69-9829-A696F9877E2C}" type="parTrans" cxnId="{688DF036-5050-40F9-AFF6-4EB36E6FA817}">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custScaleY="100000" custLinFactNeighborY="137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03520" custLinFactNeighborX="0" custLinFactNeighborY="-1260">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A95BCE12-B584-46C2-8178-5D72404C415F}" srcId="{B80F8762-0DF0-4D5A-BB14-AF15D83D3B24}" destId="{8AE0F755-B875-4ABE-82AB-9741A56185B8}" srcOrd="1" destOrd="0" parTransId="{6C74A136-61C1-4166-95BE-87108C627FB9}" sibTransId="{407817DD-35DE-4179-A8E2-8ABAE17BE80A}"/>
    <dgm:cxn modelId="{77572020-4584-4D25-81D4-BBA6139C470B}" type="presOf" srcId="{8AE0F755-B875-4ABE-82AB-9741A56185B8}" destId="{5E30F5A9-E108-464C-AA8B-EBC7E77C68C6}" srcOrd="0" destOrd="1" presId="urn:microsoft.com/office/officeart/2005/8/layout/chevron2"/>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688DF036-5050-40F9-AFF6-4EB36E6FA817}" srcId="{4226681F-B7A0-48D8-9844-42271360E446}" destId="{CC25B04F-BD03-43FA-B50D-1AC87622AD29}" srcOrd="3" destOrd="0" parTransId="{5FDB002C-26CB-4C69-9829-A696F9877E2C}" sibTransId="{605AE3A5-DE6B-41EA-9000-5F5C4E9A4A7E}"/>
    <dgm:cxn modelId="{B987664A-E221-4D4B-B416-5868D367386D}" type="presOf" srcId="{CC25B04F-BD03-43FA-B50D-1AC87622AD29}" destId="{4D90626B-35E9-4FCD-A2D4-3BAD3841DBB7}" srcOrd="0" destOrd="3"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6A8C4BD-D6A7-403A-92D7-95025CD9A51B}" type="presOf" srcId="{7F3524BE-FC14-4DF0-83F2-FB73ECD2B227}" destId="{D4107748-EE1C-4815-8100-F435BBAEED32}" srcOrd="0" destOrd="1" presId="urn:microsoft.com/office/officeart/2005/8/layout/chevron2"/>
    <dgm:cxn modelId="{2C4B2CC2-8DD7-4AF5-B6A7-4EACE429234E}" srcId="{D1F50C6E-7747-4121-B892-8671F9720B47}" destId="{7F3524BE-FC14-4DF0-83F2-FB73ECD2B227}" srcOrd="1" destOrd="0" parTransId="{481F85B8-4A0D-4195-9C4E-39080DB84C56}" sibTransId="{DD874998-0F33-48D0-AA8F-A25D21771631}"/>
    <dgm:cxn modelId="{F79245C3-955A-48F4-BCE2-6AE1D6745E13}" type="presOf" srcId="{4AC3D84B-8DEB-4273-9C82-DD389BAA6A96}" destId="{4D90626B-35E9-4FCD-A2D4-3BAD3841DBB7}" srcOrd="0" destOrd="2"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5566E8DC-FBB4-43C4-A526-3E60976CF5E4}" type="presOf" srcId="{BB6ED573-97D0-4CAB-969A-A8A484A5B3BA}" destId="{4D90626B-35E9-4FCD-A2D4-3BAD3841DBB7}" srcOrd="0" destOrd="1" presId="urn:microsoft.com/office/officeart/2005/8/layout/chevron2"/>
    <dgm:cxn modelId="{5E0207E2-3449-4834-AB94-ED4C7F28C85B}" srcId="{4226681F-B7A0-48D8-9844-42271360E446}" destId="{4AC3D84B-8DEB-4273-9C82-DD389BAA6A96}" srcOrd="2" destOrd="0" parTransId="{5309B30C-D473-4B48-8B1F-1FC947BAFF63}" sibTransId="{026BA136-6CF5-4D8E-B6DA-0E95FF081FF1}"/>
    <dgm:cxn modelId="{ABEB3EE6-255D-43A6-B38F-D2C2009332EE}" srcId="{4226681F-B7A0-48D8-9844-42271360E446}" destId="{BB6ED573-97D0-4CAB-969A-A8A484A5B3BA}" srcOrd="1" destOrd="0" parTransId="{894ADA48-D35D-4797-A12B-BC9C1A7E45FB}" sibTransId="{2249E152-D7C5-4FFB-839A-07EDC6ACF09B}"/>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dirty="0"/>
            <a:t>Data Collection</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custT="1"/>
      <dgm:spPr/>
      <dgm:t>
        <a:bodyPr/>
        <a:lstStyle/>
        <a:p>
          <a:r>
            <a:rPr lang="en-US" sz="1100" dirty="0"/>
            <a:t> Data warehouse server to archive global index data.</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D1F50C6E-7747-4121-B892-8671F9720B47}">
      <dgm:prSet phldrT="[Text]"/>
      <dgm:spPr/>
      <dgm:t>
        <a:bodyPr/>
        <a:lstStyle/>
        <a:p>
          <a:r>
            <a:rPr lang="en-US" dirty="0"/>
            <a:t>Data Analysis &amp; Understanding</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dgm:t>
        <a:bodyPr/>
        <a:lstStyle/>
        <a:p>
          <a:r>
            <a:rPr lang="en-US" sz="1100" dirty="0"/>
            <a:t> Analyze future contract curves.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12DDAAA5-5CEA-4AC5-8422-131FAF135755}">
      <dgm:prSet phldrT="[Text]" custT="1"/>
      <dgm:spPr/>
      <dgm:t>
        <a:bodyPr/>
        <a:lstStyle/>
        <a:p>
          <a:r>
            <a:rPr lang="en-US" sz="1100" dirty="0"/>
            <a:t> Analyze correlations (Pearson’s, Spearman’s and Tau’s).</a:t>
          </a:r>
        </a:p>
      </dgm:t>
    </dgm:pt>
    <dgm:pt modelId="{10C2FFF6-0E39-47BB-A9F1-670E2378B03F}" type="parTrans" cxnId="{796C6FFD-9055-4D4F-AB80-5713C5D7AF8A}">
      <dgm:prSet/>
      <dgm:spPr/>
      <dgm:t>
        <a:bodyPr/>
        <a:lstStyle/>
        <a:p>
          <a:endParaRPr lang="en-US"/>
        </a:p>
      </dgm:t>
    </dgm:pt>
    <dgm:pt modelId="{BDB2339D-F039-4FAB-A3F9-A0945CE46C89}" type="sibTrans" cxnId="{796C6FFD-9055-4D4F-AB80-5713C5D7AF8A}">
      <dgm:prSet/>
      <dgm:spPr/>
      <dgm:t>
        <a:bodyPr/>
        <a:lstStyle/>
        <a:p>
          <a:endParaRPr lang="en-US"/>
        </a:p>
      </dgm:t>
    </dgm:pt>
    <dgm:pt modelId="{B80F8762-0DF0-4D5A-BB14-AF15D83D3B24}">
      <dgm:prSet phldrT="[Text]"/>
      <dgm:spPr/>
      <dgm:t>
        <a:bodyPr/>
        <a:lstStyle/>
        <a:p>
          <a:r>
            <a:rPr lang="en-US"/>
            <a:t>Data Preparation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dirty="0"/>
            <a:t> Outlier Detection.</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73EAB4A-301C-4876-98D7-879EE3F629E5}">
      <dgm:prSet phldrT="[Text]"/>
      <dgm:spPr/>
      <dgm:t>
        <a:bodyPr/>
        <a:lstStyle/>
        <a:p>
          <a:r>
            <a:rPr lang="en-US" dirty="0"/>
            <a:t> Fill missing values</a:t>
          </a:r>
        </a:p>
      </dgm:t>
    </dgm:pt>
    <dgm:pt modelId="{CB8FF83C-4533-49A9-A924-1813B7D36B3B}" type="parTrans" cxnId="{2B5C2A78-16CA-49E3-9C75-9EA65602EF2F}">
      <dgm:prSet/>
      <dgm:spPr/>
      <dgm:t>
        <a:bodyPr/>
        <a:lstStyle/>
        <a:p>
          <a:endParaRPr lang="en-US"/>
        </a:p>
      </dgm:t>
    </dgm:pt>
    <dgm:pt modelId="{EFE154C9-2252-4E86-BBEA-90D1144C22A8}" type="sibTrans" cxnId="{2B5C2A78-16CA-49E3-9C75-9EA65602EF2F}">
      <dgm:prSet/>
      <dgm:spPr/>
      <dgm:t>
        <a:bodyPr/>
        <a:lstStyle/>
        <a:p>
          <a:endParaRPr lang="en-US"/>
        </a:p>
      </dgm:t>
    </dgm:pt>
    <dgm:pt modelId="{CB9D180C-097E-4D3B-9DC4-D1293CBEE39B}">
      <dgm:prSet phldrT="[Text]" custT="1"/>
      <dgm:spPr/>
      <dgm:t>
        <a:bodyPr/>
        <a:lstStyle/>
        <a:p>
          <a:r>
            <a:rPr lang="en-US" sz="1100" dirty="0"/>
            <a:t> Repeatable process to download future contracts from the Department of Energy data.</a:t>
          </a:r>
        </a:p>
      </dgm:t>
    </dgm:pt>
    <dgm:pt modelId="{733FA1A8-B9DC-4351-90EA-EDD8C0769965}" type="parTrans" cxnId="{60009C53-B3FF-4D74-8EA2-11C67262220A}">
      <dgm:prSet/>
      <dgm:spPr/>
      <dgm:t>
        <a:bodyPr/>
        <a:lstStyle/>
        <a:p>
          <a:endParaRPr lang="en-US"/>
        </a:p>
      </dgm:t>
    </dgm:pt>
    <dgm:pt modelId="{8A15BCC9-AF35-439B-BF69-54AA9C0C200B}" type="sibTrans" cxnId="{60009C53-B3FF-4D74-8EA2-11C67262220A}">
      <dgm:prSet/>
      <dgm:spPr/>
      <dgm:t>
        <a:bodyPr/>
        <a:lstStyle/>
        <a:p>
          <a:endParaRPr lang="en-US"/>
        </a:p>
      </dgm:t>
    </dgm:pt>
    <dgm:pt modelId="{841B4AC2-0C70-4AE6-B770-E8AA92330578}">
      <dgm:prSet phldrT="[Text]" custT="1"/>
      <dgm:spPr/>
      <dgm:t>
        <a:bodyPr/>
        <a:lstStyle/>
        <a:p>
          <a:r>
            <a:rPr lang="en-US" sz="1100" dirty="0"/>
            <a:t> Fit additional feature sets such as Bollinger Bands and Exponential Moving Averages.</a:t>
          </a:r>
        </a:p>
      </dgm:t>
    </dgm:pt>
    <dgm:pt modelId="{95468C08-BE4B-4CE0-94D6-919E3AF5FD30}" type="parTrans" cxnId="{4FBFBE32-86DE-4E43-AA5E-C25CFD9AD7E9}">
      <dgm:prSet/>
      <dgm:spPr/>
      <dgm:t>
        <a:bodyPr/>
        <a:lstStyle/>
        <a:p>
          <a:endParaRPr lang="en-US"/>
        </a:p>
      </dgm:t>
    </dgm:pt>
    <dgm:pt modelId="{DC069FCF-9F5C-43F5-9E0A-6A4865A515E8}" type="sibTrans" cxnId="{4FBFBE32-86DE-4E43-AA5E-C25CFD9AD7E9}">
      <dgm:prSet/>
      <dgm:spPr/>
      <dgm:t>
        <a:bodyPr/>
        <a:lstStyle/>
        <a:p>
          <a:endParaRPr lang="en-US"/>
        </a:p>
      </dgm:t>
    </dgm:pt>
    <dgm:pt modelId="{D68CD979-2910-4F7A-8E34-7914B00F88B7}">
      <dgm:prSet phldrT="[Text]" custT="1"/>
      <dgm:spPr/>
      <dgm:t>
        <a:bodyPr/>
        <a:lstStyle/>
        <a:p>
          <a:r>
            <a:rPr lang="en-US" sz="1100" dirty="0"/>
            <a:t> This will be a bespoke proprietary data set and will be owned by Quantum Capital Management.</a:t>
          </a:r>
        </a:p>
      </dgm:t>
    </dgm:pt>
    <dgm:pt modelId="{A164B6E4-E979-491B-B28F-18364961C30F}" type="parTrans" cxnId="{843291AD-9B0D-4783-A445-D320D187F4CC}">
      <dgm:prSet/>
      <dgm:spPr/>
      <dgm:t>
        <a:bodyPr/>
        <a:lstStyle/>
        <a:p>
          <a:endParaRPr lang="en-US"/>
        </a:p>
      </dgm:t>
    </dgm:pt>
    <dgm:pt modelId="{F1D98AFE-543B-445F-8897-F3E10965A1D4}" type="sibTrans" cxnId="{843291AD-9B0D-4783-A445-D320D187F4CC}">
      <dgm:prSet/>
      <dgm:spPr/>
      <dgm:t>
        <a:bodyPr/>
        <a:lstStyle/>
        <a:p>
          <a:endParaRPr lang="en-US"/>
        </a:p>
      </dgm:t>
    </dgm:pt>
    <dgm:pt modelId="{E85200E2-64C4-4144-9A27-923C84606392}">
      <dgm:prSet phldrT="[Text]"/>
      <dgm:spPr/>
      <dgm:t>
        <a:bodyPr/>
        <a:lstStyle/>
        <a:p>
          <a:r>
            <a:rPr lang="en-US" dirty="0"/>
            <a:t> Standardization and Normalization for Linear and Neural Network analysis</a:t>
          </a:r>
        </a:p>
      </dgm:t>
    </dgm:pt>
    <dgm:pt modelId="{1144527A-6909-4128-8CDC-53590FF599E0}" type="parTrans" cxnId="{5E204C6A-6948-4165-B9CC-00E43ABDA31D}">
      <dgm:prSet/>
      <dgm:spPr/>
      <dgm:t>
        <a:bodyPr/>
        <a:lstStyle/>
        <a:p>
          <a:endParaRPr lang="en-US"/>
        </a:p>
      </dgm:t>
    </dgm:pt>
    <dgm:pt modelId="{9AD4E595-E800-475C-BE79-82024C29E59F}" type="sibTrans" cxnId="{5E204C6A-6948-4165-B9CC-00E43ABDA31D}">
      <dgm:prSet/>
      <dgm:spPr/>
      <dgm:t>
        <a:bodyPr/>
        <a:lstStyle/>
        <a:p>
          <a:endParaRPr lang="en-US"/>
        </a:p>
      </dgm:t>
    </dgm:pt>
    <dgm:pt modelId="{D799A693-D8A3-4648-B97C-257FEFC0CC6E}">
      <dgm:prSet phldrT="[Text]" custT="1"/>
      <dgm:spPr/>
      <dgm:t>
        <a:bodyPr/>
        <a:lstStyle/>
        <a:p>
          <a:r>
            <a:rPr lang="en-US" sz="1100" dirty="0"/>
            <a:t> Analyze for contango and backwardation - potential feature development.</a:t>
          </a:r>
        </a:p>
      </dgm:t>
    </dgm:pt>
    <dgm:pt modelId="{A40B1B28-60CD-4B2D-9EDC-7126F0510707}" type="parTrans" cxnId="{21E387A8-810B-4175-8E57-F7C09DF6C9FD}">
      <dgm:prSet/>
      <dgm:spPr/>
      <dgm:t>
        <a:bodyPr/>
        <a:lstStyle/>
        <a:p>
          <a:endParaRPr lang="en-US"/>
        </a:p>
      </dgm:t>
    </dgm:pt>
    <dgm:pt modelId="{305A1BA1-DC46-4EFA-A9B7-2C3D2E55CEEA}" type="sibTrans" cxnId="{21E387A8-810B-4175-8E57-F7C09DF6C9FD}">
      <dgm:prSet/>
      <dgm:spPr/>
      <dgm:t>
        <a:bodyPr/>
        <a:lstStyle/>
        <a:p>
          <a:endParaRPr lang="en-US"/>
        </a:p>
      </dgm:t>
    </dgm:pt>
    <dgm:pt modelId="{BD0862D1-AB3C-43BE-BE33-56D81A238F40}">
      <dgm:prSet phldrT="[Text]" custT="1"/>
      <dgm:spPr/>
      <dgm:t>
        <a:bodyPr/>
        <a:lstStyle/>
        <a:p>
          <a:r>
            <a:rPr lang="en-US" sz="1100" dirty="0"/>
            <a:t> Initial data set was over 4,000 attributes, for the purpose of this project we will be significantly pruning</a:t>
          </a:r>
          <a:r>
            <a:rPr lang="en-US" sz="800" dirty="0"/>
            <a:t>.</a:t>
          </a:r>
        </a:p>
      </dgm:t>
    </dgm:pt>
    <dgm:pt modelId="{682CD229-D158-4E89-A217-DF1C14AFD1AB}" type="parTrans" cxnId="{6F6564D4-413E-4AD0-AA4E-FA1D45071B6A}">
      <dgm:prSet/>
      <dgm:spPr/>
      <dgm:t>
        <a:bodyPr/>
        <a:lstStyle/>
        <a:p>
          <a:endParaRPr lang="en-US"/>
        </a:p>
      </dgm:t>
    </dgm:pt>
    <dgm:pt modelId="{66221554-3649-4E45-B8C2-CBF4F636F973}" type="sibTrans" cxnId="{6F6564D4-413E-4AD0-AA4E-FA1D45071B6A}">
      <dgm:prSet/>
      <dgm:spPr/>
      <dgm:t>
        <a:bodyPr/>
        <a:lstStyle/>
        <a:p>
          <a:endParaRPr lang="en-US"/>
        </a:p>
      </dgm:t>
    </dgm:pt>
    <dgm:pt modelId="{F5CCC1FE-9180-4B2D-BFDC-7BF06E81FE55}">
      <dgm:prSet phldrT="[Text]"/>
      <dgm:spPr/>
      <dgm:t>
        <a:bodyPr/>
        <a:lstStyle/>
        <a:p>
          <a:r>
            <a:rPr lang="en-US" dirty="0"/>
            <a:t> Output to csv files for further processing</a:t>
          </a:r>
        </a:p>
      </dgm:t>
    </dgm:pt>
    <dgm:pt modelId="{B4845488-4E97-498F-9B4B-D634B2415669}" type="parTrans" cxnId="{00D5B64C-3FB1-4BEA-A020-BE078AD5AB7A}">
      <dgm:prSet/>
      <dgm:spPr/>
      <dgm:t>
        <a:bodyPr/>
        <a:lstStyle/>
        <a:p>
          <a:endParaRPr lang="en-US"/>
        </a:p>
      </dgm:t>
    </dgm:pt>
    <dgm:pt modelId="{DED8CED6-285F-4E6F-8F25-13EF809B13C6}" type="sibTrans" cxnId="{00D5B64C-3FB1-4BEA-A020-BE078AD5AB7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53586">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297D0A30-4114-448F-AC69-EFA4D852EA26}" type="presOf" srcId="{D799A693-D8A3-4648-B97C-257FEFC0CC6E}" destId="{D4107748-EE1C-4815-8100-F435BBAEED32}" srcOrd="0" destOrd="1" presId="urn:microsoft.com/office/officeart/2005/8/layout/chevron2"/>
    <dgm:cxn modelId="{6C644A32-4CF7-4623-AF1F-453D470FCD8C}" type="presOf" srcId="{C45E4C77-1B92-4F76-9A5E-D0C128BC7079}" destId="{5E30F5A9-E108-464C-AA8B-EBC7E77C68C6}" srcOrd="0" destOrd="0" presId="urn:microsoft.com/office/officeart/2005/8/layout/chevron2"/>
    <dgm:cxn modelId="{4FBFBE32-86DE-4E43-AA5E-C25CFD9AD7E9}" srcId="{D1F50C6E-7747-4121-B892-8671F9720B47}" destId="{841B4AC2-0C70-4AE6-B770-E8AA92330578}" srcOrd="2" destOrd="0" parTransId="{95468C08-BE4B-4CE0-94D6-919E3AF5FD30}" sibTransId="{DC069FCF-9F5C-43F5-9E0A-6A4865A515E8}"/>
    <dgm:cxn modelId="{57234535-E1E4-47A3-8B63-A40A488F259C}" type="presOf" srcId="{B1A56935-3ECF-4519-B5CA-3D1A7798DC34}" destId="{93989FFA-8D69-4BAA-89F0-783519ED6F40}" srcOrd="0" destOrd="0" presId="urn:microsoft.com/office/officeart/2005/8/layout/chevron2"/>
    <dgm:cxn modelId="{AB9BCD48-1D25-4803-9D79-D7E385D045E2}" type="presOf" srcId="{CB9D180C-097E-4D3B-9DC4-D1293CBEE39B}" destId="{4D90626B-35E9-4FCD-A2D4-3BAD3841DBB7}" srcOrd="0" destOrd="1" presId="urn:microsoft.com/office/officeart/2005/8/layout/chevron2"/>
    <dgm:cxn modelId="{5E204C6A-6948-4165-B9CC-00E43ABDA31D}" srcId="{B80F8762-0DF0-4D5A-BB14-AF15D83D3B24}" destId="{E85200E2-64C4-4144-9A27-923C84606392}" srcOrd="1" destOrd="0" parTransId="{1144527A-6909-4128-8CDC-53590FF599E0}" sibTransId="{9AD4E595-E800-475C-BE79-82024C29E59F}"/>
    <dgm:cxn modelId="{00D5B64C-3FB1-4BEA-A020-BE078AD5AB7A}" srcId="{B80F8762-0DF0-4D5A-BB14-AF15D83D3B24}" destId="{F5CCC1FE-9180-4B2D-BFDC-7BF06E81FE55}" srcOrd="3" destOrd="0" parTransId="{B4845488-4E97-498F-9B4B-D634B2415669}" sibTransId="{DED8CED6-285F-4E6F-8F25-13EF809B13C6}"/>
    <dgm:cxn modelId="{1F20E14D-BC01-4E8B-A67A-5943270472C7}" srcId="{B80F8762-0DF0-4D5A-BB14-AF15D83D3B24}" destId="{C45E4C77-1B92-4F76-9A5E-D0C128BC7079}" srcOrd="0" destOrd="0" parTransId="{3209AC33-F3C8-4C32-9B64-CBB17C294E71}" sibTransId="{874B9282-181F-4F8D-8328-95759AE09F18}"/>
    <dgm:cxn modelId="{60009C53-B3FF-4D74-8EA2-11C67262220A}" srcId="{4226681F-B7A0-48D8-9844-42271360E446}" destId="{CB9D180C-097E-4D3B-9DC4-D1293CBEE39B}" srcOrd="1" destOrd="0" parTransId="{733FA1A8-B9DC-4351-90EA-EDD8C0769965}" sibTransId="{8A15BCC9-AF35-439B-BF69-54AA9C0C200B}"/>
    <dgm:cxn modelId="{285B2374-332F-4D35-8535-DAECF816896A}" type="presOf" srcId="{E85200E2-64C4-4144-9A27-923C84606392}" destId="{5E30F5A9-E108-464C-AA8B-EBC7E77C68C6}" srcOrd="0" destOrd="1" presId="urn:microsoft.com/office/officeart/2005/8/layout/chevron2"/>
    <dgm:cxn modelId="{2B5C2A78-16CA-49E3-9C75-9EA65602EF2F}" srcId="{B80F8762-0DF0-4D5A-BB14-AF15D83D3B24}" destId="{B73EAB4A-301C-4876-98D7-879EE3F629E5}" srcOrd="2" destOrd="0" parTransId="{CB8FF83C-4533-49A9-A924-1813B7D36B3B}" sibTransId="{EFE154C9-2252-4E86-BBEA-90D1144C22A8}"/>
    <dgm:cxn modelId="{FACD3759-6F97-449F-8B44-FD3A7E184EE1}" type="presOf" srcId="{D68CD979-2910-4F7A-8E34-7914B00F88B7}" destId="{4D90626B-35E9-4FCD-A2D4-3BAD3841DBB7}" srcOrd="0" destOrd="2" presId="urn:microsoft.com/office/officeart/2005/8/layout/chevron2"/>
    <dgm:cxn modelId="{1C670F5A-21B7-4D3F-85EC-5136F4113DF9}" type="presOf" srcId="{F5CCC1FE-9180-4B2D-BFDC-7BF06E81FE55}" destId="{5E30F5A9-E108-464C-AA8B-EBC7E77C68C6}" srcOrd="0" destOrd="3" presId="urn:microsoft.com/office/officeart/2005/8/layout/chevron2"/>
    <dgm:cxn modelId="{2AE1DA81-9C8B-42B3-90D9-51D749DCC1AB}" type="presOf" srcId="{841B4AC2-0C70-4AE6-B770-E8AA92330578}" destId="{D4107748-EE1C-4815-8100-F435BBAEED32}" srcOrd="0" destOrd="2" presId="urn:microsoft.com/office/officeart/2005/8/layout/chevron2"/>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21E387A8-810B-4175-8E57-F7C09DF6C9FD}" srcId="{D1F50C6E-7747-4121-B892-8671F9720B47}" destId="{D799A693-D8A3-4648-B97C-257FEFC0CC6E}" srcOrd="1" destOrd="0" parTransId="{A40B1B28-60CD-4B2D-9EDC-7126F0510707}" sibTransId="{305A1BA1-DC46-4EFA-A9B7-2C3D2E55CEEA}"/>
    <dgm:cxn modelId="{843291AD-9B0D-4783-A445-D320D187F4CC}" srcId="{4226681F-B7A0-48D8-9844-42271360E446}" destId="{D68CD979-2910-4F7A-8E34-7914B00F88B7}" srcOrd="2" destOrd="0" parTransId="{A164B6E4-E979-491B-B28F-18364961C30F}" sibTransId="{F1D98AFE-543B-445F-8897-F3E10965A1D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6C22DACE-E16F-4898-BE30-9DC7DE39CC6A}" type="presOf" srcId="{12DDAAA5-5CEA-4AC5-8422-131FAF135755}" destId="{D4107748-EE1C-4815-8100-F435BBAEED32}" srcOrd="0" destOrd="3" presId="urn:microsoft.com/office/officeart/2005/8/layout/chevron2"/>
    <dgm:cxn modelId="{6F6564D4-413E-4AD0-AA4E-FA1D45071B6A}" srcId="{D1F50C6E-7747-4121-B892-8671F9720B47}" destId="{BD0862D1-AB3C-43BE-BE33-56D81A238F40}" srcOrd="4" destOrd="0" parTransId="{682CD229-D158-4E89-A217-DF1C14AFD1AB}" sibTransId="{66221554-3649-4E45-B8C2-CBF4F636F973}"/>
    <dgm:cxn modelId="{A060F9D9-569B-42B8-A8B8-0BB982A6A966}" type="presOf" srcId="{7140A1A1-084B-4332-8CBD-29B5659826A7}" destId="{D4107748-EE1C-4815-8100-F435BBAEED32}" srcOrd="0" destOrd="0" presId="urn:microsoft.com/office/officeart/2005/8/layout/chevron2"/>
    <dgm:cxn modelId="{D96EA6E6-BC95-4613-BB2C-672386D9AA0B}" type="presOf" srcId="{B73EAB4A-301C-4876-98D7-879EE3F629E5}" destId="{5E30F5A9-E108-464C-AA8B-EBC7E77C68C6}" srcOrd="0" destOrd="2" presId="urn:microsoft.com/office/officeart/2005/8/layout/chevron2"/>
    <dgm:cxn modelId="{99369BF8-BDE6-4D85-924A-D3E76FCA77CF}" type="presOf" srcId="{A91B9B69-129F-4931-A2E7-730DF0F43750}" destId="{4D90626B-35E9-4FCD-A2D4-3BAD3841DBB7}" srcOrd="0" destOrd="0" presId="urn:microsoft.com/office/officeart/2005/8/layout/chevron2"/>
    <dgm:cxn modelId="{7DCADDF9-4F1E-41A5-B07B-07AAF4F000E3}" type="presOf" srcId="{BD0862D1-AB3C-43BE-BE33-56D81A238F40}" destId="{D4107748-EE1C-4815-8100-F435BBAEED32}" srcOrd="0" destOrd="4" presId="urn:microsoft.com/office/officeart/2005/8/layout/chevron2"/>
    <dgm:cxn modelId="{038969FB-935A-4B35-AFE7-77A2E314643A}" type="presOf" srcId="{4226681F-B7A0-48D8-9844-42271360E446}" destId="{E716BF9D-E0A7-43F9-9B04-91121BED4F4A}" srcOrd="0" destOrd="0" presId="urn:microsoft.com/office/officeart/2005/8/layout/chevron2"/>
    <dgm:cxn modelId="{796C6FFD-9055-4D4F-AB80-5713C5D7AF8A}" srcId="{D1F50C6E-7747-4121-B892-8671F9720B47}" destId="{12DDAAA5-5CEA-4AC5-8422-131FAF135755}" srcOrd="3" destOrd="0" parTransId="{10C2FFF6-0E39-47BB-A9F1-670E2378B03F}" sibTransId="{BDB2339D-F039-4FAB-A3F9-A0945CE46C89}"/>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3AB72-5364-4567-AB10-600C8534013E}" type="doc">
      <dgm:prSet loTypeId="urn:microsoft.com/office/officeart/2005/8/layout/bProcess2" loCatId="process" qsTypeId="urn:microsoft.com/office/officeart/2005/8/quickstyle/simple4" qsCatId="simple" csTypeId="urn:microsoft.com/office/officeart/2005/8/colors/accent2_2" csCatId="accent2"/>
      <dgm:spPr/>
      <dgm:t>
        <a:bodyPr/>
        <a:lstStyle/>
        <a:p>
          <a:endParaRPr lang="en-US"/>
        </a:p>
      </dgm:t>
    </dgm:pt>
    <dgm:pt modelId="{E473D6C4-A536-44DC-9021-C62B191E1BA0}">
      <dgm:prSet/>
      <dgm:spPr/>
      <dgm:t>
        <a:bodyPr/>
        <a:lstStyle/>
        <a:p>
          <a:r>
            <a:rPr lang="en-US"/>
            <a:t>Data pre-processing, normalization and augmentation.</a:t>
          </a:r>
        </a:p>
      </dgm:t>
    </dgm:pt>
    <dgm:pt modelId="{AD469A41-1280-457D-A2F7-EDEAF3816BF0}" type="parTrans" cxnId="{EDD45273-8DC5-43C9-A61F-BE8BDBA76940}">
      <dgm:prSet/>
      <dgm:spPr/>
      <dgm:t>
        <a:bodyPr/>
        <a:lstStyle/>
        <a:p>
          <a:endParaRPr lang="en-US"/>
        </a:p>
      </dgm:t>
    </dgm:pt>
    <dgm:pt modelId="{DB4A7F0A-F01E-400F-B891-A9ACC6351270}" type="sibTrans" cxnId="{EDD45273-8DC5-43C9-A61F-BE8BDBA76940}">
      <dgm:prSet/>
      <dgm:spPr/>
      <dgm:t>
        <a:bodyPr/>
        <a:lstStyle/>
        <a:p>
          <a:endParaRPr lang="en-US"/>
        </a:p>
      </dgm:t>
    </dgm:pt>
    <dgm:pt modelId="{221965F1-7DAC-4D6C-BD8F-D24B390882A5}">
      <dgm:prSet/>
      <dgm:spPr/>
      <dgm:t>
        <a:bodyPr/>
        <a:lstStyle/>
        <a:p>
          <a:r>
            <a:rPr lang="en-US" b="1"/>
            <a:t>Risk profiles</a:t>
          </a:r>
          <a:r>
            <a:rPr lang="en-US"/>
            <a:t> for each of the various assets &amp; corresponding parametric model estimates.</a:t>
          </a:r>
        </a:p>
      </dgm:t>
    </dgm:pt>
    <dgm:pt modelId="{2E78227D-E7A5-4F82-8E19-3B1F70A3C684}" type="parTrans" cxnId="{17BBD062-7F6B-438A-AB04-7ECBDB9939D0}">
      <dgm:prSet/>
      <dgm:spPr/>
      <dgm:t>
        <a:bodyPr/>
        <a:lstStyle/>
        <a:p>
          <a:endParaRPr lang="en-US"/>
        </a:p>
      </dgm:t>
    </dgm:pt>
    <dgm:pt modelId="{E0BC8CA2-65C0-44E9-95D4-F4072715E266}" type="sibTrans" cxnId="{17BBD062-7F6B-438A-AB04-7ECBDB9939D0}">
      <dgm:prSet/>
      <dgm:spPr/>
      <dgm:t>
        <a:bodyPr/>
        <a:lstStyle/>
        <a:p>
          <a:endParaRPr lang="en-US"/>
        </a:p>
      </dgm:t>
    </dgm:pt>
    <dgm:pt modelId="{03C46C77-5E74-4269-9E3F-4503225CE944}">
      <dgm:prSet/>
      <dgm:spPr/>
      <dgm:t>
        <a:bodyPr/>
        <a:lstStyle/>
        <a:p>
          <a:r>
            <a:rPr lang="en-US"/>
            <a:t>Preliminary time series analysis &amp; statistical correlations for </a:t>
          </a:r>
          <a:r>
            <a:rPr lang="en-US" b="1"/>
            <a:t>Crude products</a:t>
          </a:r>
          <a:endParaRPr lang="en-US"/>
        </a:p>
      </dgm:t>
    </dgm:pt>
    <dgm:pt modelId="{09A89EC7-9F05-49ED-A5FE-8E8ADB1CFD2E}" type="parTrans" cxnId="{1165CA6E-2CBF-47B4-8C80-DC11762B51A4}">
      <dgm:prSet/>
      <dgm:spPr/>
      <dgm:t>
        <a:bodyPr/>
        <a:lstStyle/>
        <a:p>
          <a:endParaRPr lang="en-US"/>
        </a:p>
      </dgm:t>
    </dgm:pt>
    <dgm:pt modelId="{E707A490-9D26-4D44-85CC-34E55276FEE3}" type="sibTrans" cxnId="{1165CA6E-2CBF-47B4-8C80-DC11762B51A4}">
      <dgm:prSet/>
      <dgm:spPr/>
      <dgm:t>
        <a:bodyPr/>
        <a:lstStyle/>
        <a:p>
          <a:endParaRPr lang="en-US"/>
        </a:p>
      </dgm:t>
    </dgm:pt>
    <dgm:pt modelId="{CE649B1A-59A3-4BE0-95F8-402481D369A5}">
      <dgm:prSet/>
      <dgm:spPr/>
      <dgm:t>
        <a:bodyPr/>
        <a:lstStyle/>
        <a:p>
          <a:r>
            <a:rPr lang="en-US"/>
            <a:t>A predictive model for WTI, and corresponding trading strategy (</a:t>
          </a:r>
          <a:r>
            <a:rPr lang="en-US" b="1"/>
            <a:t>mean-revision</a:t>
          </a:r>
          <a:r>
            <a:rPr lang="en-US"/>
            <a:t>).</a:t>
          </a:r>
        </a:p>
      </dgm:t>
    </dgm:pt>
    <dgm:pt modelId="{31D51BD0-BBC0-470C-8D6E-F821463AC5F8}" type="parTrans" cxnId="{28DCF711-3699-46A1-B909-7771A7149DB3}">
      <dgm:prSet/>
      <dgm:spPr/>
      <dgm:t>
        <a:bodyPr/>
        <a:lstStyle/>
        <a:p>
          <a:endParaRPr lang="en-US"/>
        </a:p>
      </dgm:t>
    </dgm:pt>
    <dgm:pt modelId="{091415F5-A5DD-4248-9A87-97BE084E9E74}" type="sibTrans" cxnId="{28DCF711-3699-46A1-B909-7771A7149DB3}">
      <dgm:prSet/>
      <dgm:spPr/>
      <dgm:t>
        <a:bodyPr/>
        <a:lstStyle/>
        <a:p>
          <a:endParaRPr lang="en-US"/>
        </a:p>
      </dgm:t>
    </dgm:pt>
    <dgm:pt modelId="{E7B6E611-AA11-45DD-9399-F37FF9C441E8}">
      <dgm:prSet/>
      <dgm:spPr/>
      <dgm:t>
        <a:bodyPr/>
        <a:lstStyle/>
        <a:p>
          <a:r>
            <a:rPr lang="en-US"/>
            <a:t>Initial backtest results </a:t>
          </a:r>
          <a:r>
            <a:rPr lang="en-US" b="1"/>
            <a:t>yield net positive PnL and returns</a:t>
          </a:r>
          <a:r>
            <a:rPr lang="en-US"/>
            <a:t> for the testing period (2019).</a:t>
          </a:r>
        </a:p>
      </dgm:t>
    </dgm:pt>
    <dgm:pt modelId="{D37E15C0-98A5-4202-B872-83CBEC37D324}" type="parTrans" cxnId="{5A7DF4B1-42FB-4241-B146-0B976A61FE89}">
      <dgm:prSet/>
      <dgm:spPr/>
      <dgm:t>
        <a:bodyPr/>
        <a:lstStyle/>
        <a:p>
          <a:endParaRPr lang="en-US"/>
        </a:p>
      </dgm:t>
    </dgm:pt>
    <dgm:pt modelId="{78CEC1FE-1B61-4984-91AB-70C36D0632FE}" type="sibTrans" cxnId="{5A7DF4B1-42FB-4241-B146-0B976A61FE89}">
      <dgm:prSet/>
      <dgm:spPr/>
      <dgm:t>
        <a:bodyPr/>
        <a:lstStyle/>
        <a:p>
          <a:endParaRPr lang="en-US"/>
        </a:p>
      </dgm:t>
    </dgm:pt>
    <dgm:pt modelId="{37367D53-1348-4AB7-AADC-3BE0EBD91D95}">
      <dgm:prSet/>
      <dgm:spPr/>
      <dgm:t>
        <a:bodyPr/>
        <a:lstStyle/>
        <a:p>
          <a:r>
            <a:rPr lang="en-US"/>
            <a:t>WTI mean revision strategy performance is </a:t>
          </a:r>
          <a:r>
            <a:rPr lang="en-US" b="1"/>
            <a:t>22.39%</a:t>
          </a:r>
          <a:r>
            <a:rPr lang="en-US"/>
            <a:t> annualized returns.</a:t>
          </a:r>
        </a:p>
      </dgm:t>
    </dgm:pt>
    <dgm:pt modelId="{930563A3-A2F9-49EC-9681-7AA51F2942F0}" type="parTrans" cxnId="{FDC7274A-E89C-47D7-B1EF-52C17CB9F495}">
      <dgm:prSet/>
      <dgm:spPr/>
      <dgm:t>
        <a:bodyPr/>
        <a:lstStyle/>
        <a:p>
          <a:endParaRPr lang="en-US"/>
        </a:p>
      </dgm:t>
    </dgm:pt>
    <dgm:pt modelId="{D65E5A92-924B-4848-ACAF-7418CA2BBFD3}" type="sibTrans" cxnId="{FDC7274A-E89C-47D7-B1EF-52C17CB9F495}">
      <dgm:prSet/>
      <dgm:spPr/>
      <dgm:t>
        <a:bodyPr/>
        <a:lstStyle/>
        <a:p>
          <a:endParaRPr lang="en-US"/>
        </a:p>
      </dgm:t>
    </dgm:pt>
    <dgm:pt modelId="{2C68C913-864B-4598-937D-EE8F39AE46FD}">
      <dgm:prSet/>
      <dgm:spPr/>
      <dgm:t>
        <a:bodyPr/>
        <a:lstStyle/>
        <a:p>
          <a:r>
            <a:rPr lang="en-US"/>
            <a:t>The trade execution / PnL </a:t>
          </a:r>
          <a:r>
            <a:rPr lang="en-US" b="1"/>
            <a:t>dashboard</a:t>
          </a:r>
          <a:r>
            <a:rPr lang="en-US"/>
            <a:t> is functional locally.</a:t>
          </a:r>
        </a:p>
      </dgm:t>
    </dgm:pt>
    <dgm:pt modelId="{C136276E-FCC8-476B-8EAC-B5D0A278DE27}" type="parTrans" cxnId="{EB3A682A-9AB7-4ECC-9D44-035447988AD9}">
      <dgm:prSet/>
      <dgm:spPr/>
      <dgm:t>
        <a:bodyPr/>
        <a:lstStyle/>
        <a:p>
          <a:endParaRPr lang="en-US"/>
        </a:p>
      </dgm:t>
    </dgm:pt>
    <dgm:pt modelId="{545631C8-2375-4229-8682-16C7D3B53BD6}" type="sibTrans" cxnId="{EB3A682A-9AB7-4ECC-9D44-035447988AD9}">
      <dgm:prSet/>
      <dgm:spPr/>
      <dgm:t>
        <a:bodyPr/>
        <a:lstStyle/>
        <a:p>
          <a:endParaRPr lang="en-US"/>
        </a:p>
      </dgm:t>
    </dgm:pt>
    <dgm:pt modelId="{5498CC59-D01E-45DC-AB2F-F7D97E9C9973}" type="pres">
      <dgm:prSet presAssocID="{1BD3AB72-5364-4567-AB10-600C8534013E}" presName="diagram" presStyleCnt="0">
        <dgm:presLayoutVars>
          <dgm:dir/>
          <dgm:resizeHandles/>
        </dgm:presLayoutVars>
      </dgm:prSet>
      <dgm:spPr/>
    </dgm:pt>
    <dgm:pt modelId="{22626FFF-1BCE-497E-9236-137E4AB749A6}" type="pres">
      <dgm:prSet presAssocID="{E473D6C4-A536-44DC-9021-C62B191E1BA0}" presName="firstNode" presStyleLbl="node1" presStyleIdx="0" presStyleCnt="7">
        <dgm:presLayoutVars>
          <dgm:bulletEnabled val="1"/>
        </dgm:presLayoutVars>
      </dgm:prSet>
      <dgm:spPr/>
    </dgm:pt>
    <dgm:pt modelId="{3F893DE1-F8DD-43E1-A9E4-FF7659F44825}" type="pres">
      <dgm:prSet presAssocID="{DB4A7F0A-F01E-400F-B891-A9ACC6351270}" presName="sibTrans" presStyleLbl="sibTrans2D1" presStyleIdx="0" presStyleCnt="6"/>
      <dgm:spPr/>
    </dgm:pt>
    <dgm:pt modelId="{8162A54F-673F-4933-B9FD-2156B11FDBF2}" type="pres">
      <dgm:prSet presAssocID="{221965F1-7DAC-4D6C-BD8F-D24B390882A5}" presName="middleNode" presStyleCnt="0"/>
      <dgm:spPr/>
    </dgm:pt>
    <dgm:pt modelId="{716CAA5C-FF0A-499A-A33B-1C6223905EE1}" type="pres">
      <dgm:prSet presAssocID="{221965F1-7DAC-4D6C-BD8F-D24B390882A5}" presName="padding" presStyleLbl="node1" presStyleIdx="0" presStyleCnt="7"/>
      <dgm:spPr/>
    </dgm:pt>
    <dgm:pt modelId="{D3D272F9-B202-4185-B75F-A40FCAD78F64}" type="pres">
      <dgm:prSet presAssocID="{221965F1-7DAC-4D6C-BD8F-D24B390882A5}" presName="shape" presStyleLbl="node1" presStyleIdx="1" presStyleCnt="7">
        <dgm:presLayoutVars>
          <dgm:bulletEnabled val="1"/>
        </dgm:presLayoutVars>
      </dgm:prSet>
      <dgm:spPr/>
    </dgm:pt>
    <dgm:pt modelId="{913C3F73-9CB0-4919-B273-B464C91B1645}" type="pres">
      <dgm:prSet presAssocID="{E0BC8CA2-65C0-44E9-95D4-F4072715E266}" presName="sibTrans" presStyleLbl="sibTrans2D1" presStyleIdx="1" presStyleCnt="6"/>
      <dgm:spPr/>
    </dgm:pt>
    <dgm:pt modelId="{B284605B-4DF5-4E1E-A1B2-7F6491C9F551}" type="pres">
      <dgm:prSet presAssocID="{03C46C77-5E74-4269-9E3F-4503225CE944}" presName="middleNode" presStyleCnt="0"/>
      <dgm:spPr/>
    </dgm:pt>
    <dgm:pt modelId="{1D18EF53-A718-4F8D-A84A-5B78BC8A30D1}" type="pres">
      <dgm:prSet presAssocID="{03C46C77-5E74-4269-9E3F-4503225CE944}" presName="padding" presStyleLbl="node1" presStyleIdx="1" presStyleCnt="7"/>
      <dgm:spPr/>
    </dgm:pt>
    <dgm:pt modelId="{38C127A9-F4F2-458E-AD34-E8B64D013D42}" type="pres">
      <dgm:prSet presAssocID="{03C46C77-5E74-4269-9E3F-4503225CE944}" presName="shape" presStyleLbl="node1" presStyleIdx="2" presStyleCnt="7">
        <dgm:presLayoutVars>
          <dgm:bulletEnabled val="1"/>
        </dgm:presLayoutVars>
      </dgm:prSet>
      <dgm:spPr/>
    </dgm:pt>
    <dgm:pt modelId="{C33B0F37-F00C-42F3-A67E-FDCCB04607F2}" type="pres">
      <dgm:prSet presAssocID="{E707A490-9D26-4D44-85CC-34E55276FEE3}" presName="sibTrans" presStyleLbl="sibTrans2D1" presStyleIdx="2" presStyleCnt="6"/>
      <dgm:spPr/>
    </dgm:pt>
    <dgm:pt modelId="{D12E0303-CD7C-42C4-8AAF-FF9D1BFFDC39}" type="pres">
      <dgm:prSet presAssocID="{CE649B1A-59A3-4BE0-95F8-402481D369A5}" presName="middleNode" presStyleCnt="0"/>
      <dgm:spPr/>
    </dgm:pt>
    <dgm:pt modelId="{CA55D1F5-909F-48B3-B91E-4F74AEF4E4D6}" type="pres">
      <dgm:prSet presAssocID="{CE649B1A-59A3-4BE0-95F8-402481D369A5}" presName="padding" presStyleLbl="node1" presStyleIdx="2" presStyleCnt="7"/>
      <dgm:spPr/>
    </dgm:pt>
    <dgm:pt modelId="{CE57C9D4-4A27-4684-8264-D52899EBB897}" type="pres">
      <dgm:prSet presAssocID="{CE649B1A-59A3-4BE0-95F8-402481D369A5}" presName="shape" presStyleLbl="node1" presStyleIdx="3" presStyleCnt="7">
        <dgm:presLayoutVars>
          <dgm:bulletEnabled val="1"/>
        </dgm:presLayoutVars>
      </dgm:prSet>
      <dgm:spPr/>
    </dgm:pt>
    <dgm:pt modelId="{88781349-7665-41DB-AA2C-89134366FDC5}" type="pres">
      <dgm:prSet presAssocID="{091415F5-A5DD-4248-9A87-97BE084E9E74}" presName="sibTrans" presStyleLbl="sibTrans2D1" presStyleIdx="3" presStyleCnt="6"/>
      <dgm:spPr/>
    </dgm:pt>
    <dgm:pt modelId="{FF537156-D387-45EE-9DE0-5650B5A1B8CA}" type="pres">
      <dgm:prSet presAssocID="{E7B6E611-AA11-45DD-9399-F37FF9C441E8}" presName="middleNode" presStyleCnt="0"/>
      <dgm:spPr/>
    </dgm:pt>
    <dgm:pt modelId="{909B0E15-21D5-4363-9534-BE3D1FB3F660}" type="pres">
      <dgm:prSet presAssocID="{E7B6E611-AA11-45DD-9399-F37FF9C441E8}" presName="padding" presStyleLbl="node1" presStyleIdx="3" presStyleCnt="7"/>
      <dgm:spPr/>
    </dgm:pt>
    <dgm:pt modelId="{E57D212B-AC52-4F2F-8201-CD0C4A509566}" type="pres">
      <dgm:prSet presAssocID="{E7B6E611-AA11-45DD-9399-F37FF9C441E8}" presName="shape" presStyleLbl="node1" presStyleIdx="4" presStyleCnt="7">
        <dgm:presLayoutVars>
          <dgm:bulletEnabled val="1"/>
        </dgm:presLayoutVars>
      </dgm:prSet>
      <dgm:spPr/>
    </dgm:pt>
    <dgm:pt modelId="{96135080-70D6-4356-9D44-EC4036CE92A1}" type="pres">
      <dgm:prSet presAssocID="{78CEC1FE-1B61-4984-91AB-70C36D0632FE}" presName="sibTrans" presStyleLbl="sibTrans2D1" presStyleIdx="4" presStyleCnt="6"/>
      <dgm:spPr/>
    </dgm:pt>
    <dgm:pt modelId="{780EDF9C-EB7E-489F-A7B2-F6E66C2E8A7E}" type="pres">
      <dgm:prSet presAssocID="{37367D53-1348-4AB7-AADC-3BE0EBD91D95}" presName="middleNode" presStyleCnt="0"/>
      <dgm:spPr/>
    </dgm:pt>
    <dgm:pt modelId="{0982F3B2-F289-4904-9CDB-ED36E46D364E}" type="pres">
      <dgm:prSet presAssocID="{37367D53-1348-4AB7-AADC-3BE0EBD91D95}" presName="padding" presStyleLbl="node1" presStyleIdx="4" presStyleCnt="7"/>
      <dgm:spPr/>
    </dgm:pt>
    <dgm:pt modelId="{097FD8A1-514F-44B9-BD0C-52B752D2126D}" type="pres">
      <dgm:prSet presAssocID="{37367D53-1348-4AB7-AADC-3BE0EBD91D95}" presName="shape" presStyleLbl="node1" presStyleIdx="5" presStyleCnt="7">
        <dgm:presLayoutVars>
          <dgm:bulletEnabled val="1"/>
        </dgm:presLayoutVars>
      </dgm:prSet>
      <dgm:spPr/>
    </dgm:pt>
    <dgm:pt modelId="{11B6D98F-DE0E-4F4B-802F-CEE8CE262303}" type="pres">
      <dgm:prSet presAssocID="{D65E5A92-924B-4848-ACAF-7418CA2BBFD3}" presName="sibTrans" presStyleLbl="sibTrans2D1" presStyleIdx="5" presStyleCnt="6"/>
      <dgm:spPr/>
    </dgm:pt>
    <dgm:pt modelId="{40448830-1EE0-4080-A09E-FBC06ADC975A}" type="pres">
      <dgm:prSet presAssocID="{2C68C913-864B-4598-937D-EE8F39AE46FD}" presName="lastNode" presStyleLbl="node1" presStyleIdx="6" presStyleCnt="7">
        <dgm:presLayoutVars>
          <dgm:bulletEnabled val="1"/>
        </dgm:presLayoutVars>
      </dgm:prSet>
      <dgm:spPr/>
    </dgm:pt>
  </dgm:ptLst>
  <dgm:cxnLst>
    <dgm:cxn modelId="{28DCF711-3699-46A1-B909-7771A7149DB3}" srcId="{1BD3AB72-5364-4567-AB10-600C8534013E}" destId="{CE649B1A-59A3-4BE0-95F8-402481D369A5}" srcOrd="3" destOrd="0" parTransId="{31D51BD0-BBC0-470C-8D6E-F821463AC5F8}" sibTransId="{091415F5-A5DD-4248-9A87-97BE084E9E74}"/>
    <dgm:cxn modelId="{EB3A682A-9AB7-4ECC-9D44-035447988AD9}" srcId="{1BD3AB72-5364-4567-AB10-600C8534013E}" destId="{2C68C913-864B-4598-937D-EE8F39AE46FD}" srcOrd="6" destOrd="0" parTransId="{C136276E-FCC8-476B-8EAC-B5D0A278DE27}" sibTransId="{545631C8-2375-4229-8682-16C7D3B53BD6}"/>
    <dgm:cxn modelId="{23E3103B-9F43-4AF2-9F6D-8812FF97B7ED}" type="presOf" srcId="{2C68C913-864B-4598-937D-EE8F39AE46FD}" destId="{40448830-1EE0-4080-A09E-FBC06ADC975A}" srcOrd="0" destOrd="0" presId="urn:microsoft.com/office/officeart/2005/8/layout/bProcess2"/>
    <dgm:cxn modelId="{6571A85D-4FC2-4E84-ADD5-6335A9375717}" type="presOf" srcId="{E0BC8CA2-65C0-44E9-95D4-F4072715E266}" destId="{913C3F73-9CB0-4919-B273-B464C91B1645}" srcOrd="0" destOrd="0" presId="urn:microsoft.com/office/officeart/2005/8/layout/bProcess2"/>
    <dgm:cxn modelId="{17BBD062-7F6B-438A-AB04-7ECBDB9939D0}" srcId="{1BD3AB72-5364-4567-AB10-600C8534013E}" destId="{221965F1-7DAC-4D6C-BD8F-D24B390882A5}" srcOrd="1" destOrd="0" parTransId="{2E78227D-E7A5-4F82-8E19-3B1F70A3C684}" sibTransId="{E0BC8CA2-65C0-44E9-95D4-F4072715E266}"/>
    <dgm:cxn modelId="{06EBDC69-0DC7-4D9C-84CF-FA5B30DF3359}" type="presOf" srcId="{D65E5A92-924B-4848-ACAF-7418CA2BBFD3}" destId="{11B6D98F-DE0E-4F4B-802F-CEE8CE262303}" srcOrd="0" destOrd="0" presId="urn:microsoft.com/office/officeart/2005/8/layout/bProcess2"/>
    <dgm:cxn modelId="{FDC7274A-E89C-47D7-B1EF-52C17CB9F495}" srcId="{1BD3AB72-5364-4567-AB10-600C8534013E}" destId="{37367D53-1348-4AB7-AADC-3BE0EBD91D95}" srcOrd="5" destOrd="0" parTransId="{930563A3-A2F9-49EC-9681-7AA51F2942F0}" sibTransId="{D65E5A92-924B-4848-ACAF-7418CA2BBFD3}"/>
    <dgm:cxn modelId="{1165CA6E-2CBF-47B4-8C80-DC11762B51A4}" srcId="{1BD3AB72-5364-4567-AB10-600C8534013E}" destId="{03C46C77-5E74-4269-9E3F-4503225CE944}" srcOrd="2" destOrd="0" parTransId="{09A89EC7-9F05-49ED-A5FE-8E8ADB1CFD2E}" sibTransId="{E707A490-9D26-4D44-85CC-34E55276FEE3}"/>
    <dgm:cxn modelId="{EDD45273-8DC5-43C9-A61F-BE8BDBA76940}" srcId="{1BD3AB72-5364-4567-AB10-600C8534013E}" destId="{E473D6C4-A536-44DC-9021-C62B191E1BA0}" srcOrd="0" destOrd="0" parTransId="{AD469A41-1280-457D-A2F7-EDEAF3816BF0}" sibTransId="{DB4A7F0A-F01E-400F-B891-A9ACC6351270}"/>
    <dgm:cxn modelId="{22FF5357-9001-4BE5-8540-A92109EF5CE0}" type="presOf" srcId="{DB4A7F0A-F01E-400F-B891-A9ACC6351270}" destId="{3F893DE1-F8DD-43E1-A9E4-FF7659F44825}" srcOrd="0" destOrd="0" presId="urn:microsoft.com/office/officeart/2005/8/layout/bProcess2"/>
    <dgm:cxn modelId="{A7FA6F59-0DCC-4CDC-B15B-F08CC9A558CF}" type="presOf" srcId="{1BD3AB72-5364-4567-AB10-600C8534013E}" destId="{5498CC59-D01E-45DC-AB2F-F7D97E9C9973}" srcOrd="0" destOrd="0" presId="urn:microsoft.com/office/officeart/2005/8/layout/bProcess2"/>
    <dgm:cxn modelId="{E24B7B8A-D0A3-4345-840C-ACFD8FD27315}" type="presOf" srcId="{E473D6C4-A536-44DC-9021-C62B191E1BA0}" destId="{22626FFF-1BCE-497E-9236-137E4AB749A6}" srcOrd="0" destOrd="0" presId="urn:microsoft.com/office/officeart/2005/8/layout/bProcess2"/>
    <dgm:cxn modelId="{1F808E95-F0FA-49F5-BC56-99CD0A12DDF5}" type="presOf" srcId="{091415F5-A5DD-4248-9A87-97BE084E9E74}" destId="{88781349-7665-41DB-AA2C-89134366FDC5}" srcOrd="0" destOrd="0" presId="urn:microsoft.com/office/officeart/2005/8/layout/bProcess2"/>
    <dgm:cxn modelId="{E4ECAF96-777E-43B3-A76B-44B12C002786}" type="presOf" srcId="{78CEC1FE-1B61-4984-91AB-70C36D0632FE}" destId="{96135080-70D6-4356-9D44-EC4036CE92A1}" srcOrd="0" destOrd="0" presId="urn:microsoft.com/office/officeart/2005/8/layout/bProcess2"/>
    <dgm:cxn modelId="{7B385EA8-918A-470A-9E22-4712A8FB5E0C}" type="presOf" srcId="{221965F1-7DAC-4D6C-BD8F-D24B390882A5}" destId="{D3D272F9-B202-4185-B75F-A40FCAD78F64}" srcOrd="0" destOrd="0" presId="urn:microsoft.com/office/officeart/2005/8/layout/bProcess2"/>
    <dgm:cxn modelId="{027FFCA9-B640-4D40-9D95-893A51033E7F}" type="presOf" srcId="{03C46C77-5E74-4269-9E3F-4503225CE944}" destId="{38C127A9-F4F2-458E-AD34-E8B64D013D42}" srcOrd="0" destOrd="0" presId="urn:microsoft.com/office/officeart/2005/8/layout/bProcess2"/>
    <dgm:cxn modelId="{8213E1AF-0F5F-4464-AC49-BC6A10A52D3E}" type="presOf" srcId="{E7B6E611-AA11-45DD-9399-F37FF9C441E8}" destId="{E57D212B-AC52-4F2F-8201-CD0C4A509566}" srcOrd="0" destOrd="0" presId="urn:microsoft.com/office/officeart/2005/8/layout/bProcess2"/>
    <dgm:cxn modelId="{C73637B0-AB30-40BE-8527-D111FF5C9280}" type="presOf" srcId="{37367D53-1348-4AB7-AADC-3BE0EBD91D95}" destId="{097FD8A1-514F-44B9-BD0C-52B752D2126D}" srcOrd="0" destOrd="0" presId="urn:microsoft.com/office/officeart/2005/8/layout/bProcess2"/>
    <dgm:cxn modelId="{5A7DF4B1-42FB-4241-B146-0B976A61FE89}" srcId="{1BD3AB72-5364-4567-AB10-600C8534013E}" destId="{E7B6E611-AA11-45DD-9399-F37FF9C441E8}" srcOrd="4" destOrd="0" parTransId="{D37E15C0-98A5-4202-B872-83CBEC37D324}" sibTransId="{78CEC1FE-1B61-4984-91AB-70C36D0632FE}"/>
    <dgm:cxn modelId="{F07A0DF1-3BC6-41C8-BAE9-FDA5A6E04A8E}" type="presOf" srcId="{E707A490-9D26-4D44-85CC-34E55276FEE3}" destId="{C33B0F37-F00C-42F3-A67E-FDCCB04607F2}" srcOrd="0" destOrd="0" presId="urn:microsoft.com/office/officeart/2005/8/layout/bProcess2"/>
    <dgm:cxn modelId="{E7FDEBFE-8F9B-4642-9E2A-DB7FD4399613}" type="presOf" srcId="{CE649B1A-59A3-4BE0-95F8-402481D369A5}" destId="{CE57C9D4-4A27-4684-8264-D52899EBB897}" srcOrd="0" destOrd="0" presId="urn:microsoft.com/office/officeart/2005/8/layout/bProcess2"/>
    <dgm:cxn modelId="{03313CAE-E383-441C-95A1-A83FF6B90AEB}" type="presParOf" srcId="{5498CC59-D01E-45DC-AB2F-F7D97E9C9973}" destId="{22626FFF-1BCE-497E-9236-137E4AB749A6}" srcOrd="0" destOrd="0" presId="urn:microsoft.com/office/officeart/2005/8/layout/bProcess2"/>
    <dgm:cxn modelId="{0C9E9244-B611-406A-A14E-2E2AD40F4A8F}" type="presParOf" srcId="{5498CC59-D01E-45DC-AB2F-F7D97E9C9973}" destId="{3F893DE1-F8DD-43E1-A9E4-FF7659F44825}" srcOrd="1" destOrd="0" presId="urn:microsoft.com/office/officeart/2005/8/layout/bProcess2"/>
    <dgm:cxn modelId="{394F3988-423F-4796-BB2C-3C01675737E6}" type="presParOf" srcId="{5498CC59-D01E-45DC-AB2F-F7D97E9C9973}" destId="{8162A54F-673F-4933-B9FD-2156B11FDBF2}" srcOrd="2" destOrd="0" presId="urn:microsoft.com/office/officeart/2005/8/layout/bProcess2"/>
    <dgm:cxn modelId="{AEEBCCB0-3122-4D06-A495-E3C2612E0BA6}" type="presParOf" srcId="{8162A54F-673F-4933-B9FD-2156B11FDBF2}" destId="{716CAA5C-FF0A-499A-A33B-1C6223905EE1}" srcOrd="0" destOrd="0" presId="urn:microsoft.com/office/officeart/2005/8/layout/bProcess2"/>
    <dgm:cxn modelId="{74BD952E-0DC7-4145-8BA6-8563D8F63C15}" type="presParOf" srcId="{8162A54F-673F-4933-B9FD-2156B11FDBF2}" destId="{D3D272F9-B202-4185-B75F-A40FCAD78F64}" srcOrd="1" destOrd="0" presId="urn:microsoft.com/office/officeart/2005/8/layout/bProcess2"/>
    <dgm:cxn modelId="{CAFD76AE-491E-4722-88E4-CF5E1AE30351}" type="presParOf" srcId="{5498CC59-D01E-45DC-AB2F-F7D97E9C9973}" destId="{913C3F73-9CB0-4919-B273-B464C91B1645}" srcOrd="3" destOrd="0" presId="urn:microsoft.com/office/officeart/2005/8/layout/bProcess2"/>
    <dgm:cxn modelId="{3955F8E0-5577-41F8-B432-E7F23DBC87EA}" type="presParOf" srcId="{5498CC59-D01E-45DC-AB2F-F7D97E9C9973}" destId="{B284605B-4DF5-4E1E-A1B2-7F6491C9F551}" srcOrd="4" destOrd="0" presId="urn:microsoft.com/office/officeart/2005/8/layout/bProcess2"/>
    <dgm:cxn modelId="{32A73B5A-6640-44D0-A14B-E14F42291C73}" type="presParOf" srcId="{B284605B-4DF5-4E1E-A1B2-7F6491C9F551}" destId="{1D18EF53-A718-4F8D-A84A-5B78BC8A30D1}" srcOrd="0" destOrd="0" presId="urn:microsoft.com/office/officeart/2005/8/layout/bProcess2"/>
    <dgm:cxn modelId="{696DB86E-4FC9-42F4-BD2F-641AD07FD8FE}" type="presParOf" srcId="{B284605B-4DF5-4E1E-A1B2-7F6491C9F551}" destId="{38C127A9-F4F2-458E-AD34-E8B64D013D42}" srcOrd="1" destOrd="0" presId="urn:microsoft.com/office/officeart/2005/8/layout/bProcess2"/>
    <dgm:cxn modelId="{A20464AB-A400-4838-B98E-6DDC6A51CA74}" type="presParOf" srcId="{5498CC59-D01E-45DC-AB2F-F7D97E9C9973}" destId="{C33B0F37-F00C-42F3-A67E-FDCCB04607F2}" srcOrd="5" destOrd="0" presId="urn:microsoft.com/office/officeart/2005/8/layout/bProcess2"/>
    <dgm:cxn modelId="{BA28134C-7780-4CCC-9CE8-17A87904BAA6}" type="presParOf" srcId="{5498CC59-D01E-45DC-AB2F-F7D97E9C9973}" destId="{D12E0303-CD7C-42C4-8AAF-FF9D1BFFDC39}" srcOrd="6" destOrd="0" presId="urn:microsoft.com/office/officeart/2005/8/layout/bProcess2"/>
    <dgm:cxn modelId="{72C563B5-0E24-43EC-8111-709395DE70DA}" type="presParOf" srcId="{D12E0303-CD7C-42C4-8AAF-FF9D1BFFDC39}" destId="{CA55D1F5-909F-48B3-B91E-4F74AEF4E4D6}" srcOrd="0" destOrd="0" presId="urn:microsoft.com/office/officeart/2005/8/layout/bProcess2"/>
    <dgm:cxn modelId="{73CDAF4F-F805-41BE-AACC-C087FE576537}" type="presParOf" srcId="{D12E0303-CD7C-42C4-8AAF-FF9D1BFFDC39}" destId="{CE57C9D4-4A27-4684-8264-D52899EBB897}" srcOrd="1" destOrd="0" presId="urn:microsoft.com/office/officeart/2005/8/layout/bProcess2"/>
    <dgm:cxn modelId="{70F65FC9-DB22-40E1-9DE6-9D5BDCA785E2}" type="presParOf" srcId="{5498CC59-D01E-45DC-AB2F-F7D97E9C9973}" destId="{88781349-7665-41DB-AA2C-89134366FDC5}" srcOrd="7" destOrd="0" presId="urn:microsoft.com/office/officeart/2005/8/layout/bProcess2"/>
    <dgm:cxn modelId="{CC24CDB3-86BC-430B-8A03-F7AB24B994EF}" type="presParOf" srcId="{5498CC59-D01E-45DC-AB2F-F7D97E9C9973}" destId="{FF537156-D387-45EE-9DE0-5650B5A1B8CA}" srcOrd="8" destOrd="0" presId="urn:microsoft.com/office/officeart/2005/8/layout/bProcess2"/>
    <dgm:cxn modelId="{594B935E-CA51-445E-8248-402E32597301}" type="presParOf" srcId="{FF537156-D387-45EE-9DE0-5650B5A1B8CA}" destId="{909B0E15-21D5-4363-9534-BE3D1FB3F660}" srcOrd="0" destOrd="0" presId="urn:microsoft.com/office/officeart/2005/8/layout/bProcess2"/>
    <dgm:cxn modelId="{09111807-F177-4972-8936-E0D8DB2FDCE8}" type="presParOf" srcId="{FF537156-D387-45EE-9DE0-5650B5A1B8CA}" destId="{E57D212B-AC52-4F2F-8201-CD0C4A509566}" srcOrd="1" destOrd="0" presId="urn:microsoft.com/office/officeart/2005/8/layout/bProcess2"/>
    <dgm:cxn modelId="{6F3A5D89-8996-40C6-BFF8-1014DB6FF683}" type="presParOf" srcId="{5498CC59-D01E-45DC-AB2F-F7D97E9C9973}" destId="{96135080-70D6-4356-9D44-EC4036CE92A1}" srcOrd="9" destOrd="0" presId="urn:microsoft.com/office/officeart/2005/8/layout/bProcess2"/>
    <dgm:cxn modelId="{2D4ED4B7-88AD-4585-8A43-E52EB0F9EE95}" type="presParOf" srcId="{5498CC59-D01E-45DC-AB2F-F7D97E9C9973}" destId="{780EDF9C-EB7E-489F-A7B2-F6E66C2E8A7E}" srcOrd="10" destOrd="0" presId="urn:microsoft.com/office/officeart/2005/8/layout/bProcess2"/>
    <dgm:cxn modelId="{999D2818-C73D-439C-AD4A-AADB88CD222F}" type="presParOf" srcId="{780EDF9C-EB7E-489F-A7B2-F6E66C2E8A7E}" destId="{0982F3B2-F289-4904-9CDB-ED36E46D364E}" srcOrd="0" destOrd="0" presId="urn:microsoft.com/office/officeart/2005/8/layout/bProcess2"/>
    <dgm:cxn modelId="{2036637C-1FB5-4108-AA23-5B5E1E8A8DAC}" type="presParOf" srcId="{780EDF9C-EB7E-489F-A7B2-F6E66C2E8A7E}" destId="{097FD8A1-514F-44B9-BD0C-52B752D2126D}" srcOrd="1" destOrd="0" presId="urn:microsoft.com/office/officeart/2005/8/layout/bProcess2"/>
    <dgm:cxn modelId="{95C5EB83-AA4C-4D2A-869A-8877CE636C2A}" type="presParOf" srcId="{5498CC59-D01E-45DC-AB2F-F7D97E9C9973}" destId="{11B6D98F-DE0E-4F4B-802F-CEE8CE262303}" srcOrd="11" destOrd="0" presId="urn:microsoft.com/office/officeart/2005/8/layout/bProcess2"/>
    <dgm:cxn modelId="{4D038B8B-CD0D-40FF-98F7-1D078E6ADC2B}" type="presParOf" srcId="{5498CC59-D01E-45DC-AB2F-F7D97E9C9973}" destId="{40448830-1EE0-4080-A09E-FBC06ADC975A}"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56A672-D9FD-4BD5-A680-9A1614D2ACEE}" type="doc">
      <dgm:prSet loTypeId="urn:microsoft.com/office/officeart/2005/8/layout/default" loCatId="list" qsTypeId="urn:microsoft.com/office/officeart/2005/8/quickstyle/simple2" qsCatId="simple" csTypeId="urn:microsoft.com/office/officeart/2005/8/colors/accent2_2" csCatId="accent2" phldr="1"/>
      <dgm:spPr/>
      <dgm:t>
        <a:bodyPr/>
        <a:lstStyle/>
        <a:p>
          <a:endParaRPr lang="en-US"/>
        </a:p>
      </dgm:t>
    </dgm:pt>
    <dgm:pt modelId="{71DBD4DB-09C5-4C10-85C9-D35777BC2BB1}">
      <dgm:prSet/>
      <dgm:spPr/>
      <dgm:t>
        <a:bodyPr/>
        <a:lstStyle/>
        <a:p>
          <a:r>
            <a:rPr lang="en-US"/>
            <a:t>Data pre-processing, normalization and augmentation.</a:t>
          </a:r>
        </a:p>
      </dgm:t>
    </dgm:pt>
    <dgm:pt modelId="{D9668D83-D3F6-4868-ABE8-7982CAF81615}" type="parTrans" cxnId="{956028DD-19F0-4B28-8EF1-02F11A63E496}">
      <dgm:prSet/>
      <dgm:spPr/>
      <dgm:t>
        <a:bodyPr/>
        <a:lstStyle/>
        <a:p>
          <a:endParaRPr lang="en-US"/>
        </a:p>
      </dgm:t>
    </dgm:pt>
    <dgm:pt modelId="{2B32F41E-526D-4EB1-828A-955016659163}" type="sibTrans" cxnId="{956028DD-19F0-4B28-8EF1-02F11A63E496}">
      <dgm:prSet/>
      <dgm:spPr/>
      <dgm:t>
        <a:bodyPr/>
        <a:lstStyle/>
        <a:p>
          <a:endParaRPr lang="en-US"/>
        </a:p>
      </dgm:t>
    </dgm:pt>
    <dgm:pt modelId="{16F77140-B4B5-4B8D-B0A1-726BAEA16038}">
      <dgm:prSet/>
      <dgm:spPr/>
      <dgm:t>
        <a:bodyPr/>
        <a:lstStyle/>
        <a:p>
          <a:r>
            <a:rPr lang="en-US" b="1"/>
            <a:t>Risk profiles</a:t>
          </a:r>
          <a:r>
            <a:rPr lang="en-US"/>
            <a:t> for each of the various assets &amp; corresponding parametric model estimates.</a:t>
          </a:r>
        </a:p>
      </dgm:t>
    </dgm:pt>
    <dgm:pt modelId="{9ED7075D-89F5-4981-8EDD-CCC90A391BCD}" type="parTrans" cxnId="{FA6263DF-7EB3-4FF5-9B57-34AD2C0C6DC5}">
      <dgm:prSet/>
      <dgm:spPr/>
      <dgm:t>
        <a:bodyPr/>
        <a:lstStyle/>
        <a:p>
          <a:endParaRPr lang="en-US"/>
        </a:p>
      </dgm:t>
    </dgm:pt>
    <dgm:pt modelId="{03727EB8-1BAB-448C-8CB5-3262C5EA8D1B}" type="sibTrans" cxnId="{FA6263DF-7EB3-4FF5-9B57-34AD2C0C6DC5}">
      <dgm:prSet/>
      <dgm:spPr/>
      <dgm:t>
        <a:bodyPr/>
        <a:lstStyle/>
        <a:p>
          <a:endParaRPr lang="en-US"/>
        </a:p>
      </dgm:t>
    </dgm:pt>
    <dgm:pt modelId="{1AD054B7-23EF-4F3D-8315-4171BA1F1AC6}">
      <dgm:prSet/>
      <dgm:spPr/>
      <dgm:t>
        <a:bodyPr/>
        <a:lstStyle/>
        <a:p>
          <a:r>
            <a:rPr lang="en-US"/>
            <a:t>Preliminary time series analysis &amp; statistical correlations for </a:t>
          </a:r>
          <a:r>
            <a:rPr lang="en-US" b="1"/>
            <a:t>Crude products</a:t>
          </a:r>
          <a:endParaRPr lang="en-US"/>
        </a:p>
      </dgm:t>
    </dgm:pt>
    <dgm:pt modelId="{B6FA4BA7-DC8D-42B4-B133-89E6BEC0DE8B}" type="parTrans" cxnId="{3EE7D5E3-96AD-4AFD-A045-AB674057AE5C}">
      <dgm:prSet/>
      <dgm:spPr/>
      <dgm:t>
        <a:bodyPr/>
        <a:lstStyle/>
        <a:p>
          <a:endParaRPr lang="en-US"/>
        </a:p>
      </dgm:t>
    </dgm:pt>
    <dgm:pt modelId="{3E909FD1-107E-4178-A660-E0AAFEC87565}" type="sibTrans" cxnId="{3EE7D5E3-96AD-4AFD-A045-AB674057AE5C}">
      <dgm:prSet/>
      <dgm:spPr/>
      <dgm:t>
        <a:bodyPr/>
        <a:lstStyle/>
        <a:p>
          <a:endParaRPr lang="en-US"/>
        </a:p>
      </dgm:t>
    </dgm:pt>
    <dgm:pt modelId="{9249762D-3AC5-4847-A159-B2411815EB7B}">
      <dgm:prSet/>
      <dgm:spPr/>
      <dgm:t>
        <a:bodyPr/>
        <a:lstStyle/>
        <a:p>
          <a:r>
            <a:rPr lang="en-US" dirty="0"/>
            <a:t>A predictive model for WTI, and corresponding trading strategy (</a:t>
          </a:r>
          <a:r>
            <a:rPr lang="en-US" b="1" dirty="0"/>
            <a:t>mean-revision</a:t>
          </a:r>
          <a:r>
            <a:rPr lang="en-US" dirty="0"/>
            <a:t>).</a:t>
          </a:r>
        </a:p>
      </dgm:t>
    </dgm:pt>
    <dgm:pt modelId="{BDEEBF64-155A-4431-B10D-F478C62CC0BC}" type="parTrans" cxnId="{CDAAFB0C-B63D-404A-AAA9-1E9DE0CC9A18}">
      <dgm:prSet/>
      <dgm:spPr/>
      <dgm:t>
        <a:bodyPr/>
        <a:lstStyle/>
        <a:p>
          <a:endParaRPr lang="en-US"/>
        </a:p>
      </dgm:t>
    </dgm:pt>
    <dgm:pt modelId="{3DC9A943-5845-4F2E-AFD6-B91C67BF21E7}" type="sibTrans" cxnId="{CDAAFB0C-B63D-404A-AAA9-1E9DE0CC9A18}">
      <dgm:prSet/>
      <dgm:spPr/>
      <dgm:t>
        <a:bodyPr/>
        <a:lstStyle/>
        <a:p>
          <a:endParaRPr lang="en-US"/>
        </a:p>
      </dgm:t>
    </dgm:pt>
    <dgm:pt modelId="{35664618-85AB-4CA7-9A73-089C32F944EF}">
      <dgm:prSet/>
      <dgm:spPr/>
      <dgm:t>
        <a:bodyPr/>
        <a:lstStyle/>
        <a:p>
          <a:r>
            <a:rPr lang="en-US"/>
            <a:t>Initial backtest results </a:t>
          </a:r>
          <a:r>
            <a:rPr lang="en-US" b="1"/>
            <a:t>yield net positive PnL and returns</a:t>
          </a:r>
          <a:r>
            <a:rPr lang="en-US"/>
            <a:t> for the testing period (2019).</a:t>
          </a:r>
        </a:p>
      </dgm:t>
    </dgm:pt>
    <dgm:pt modelId="{34CF3847-9295-415B-B5D6-9C0D3CA7C448}" type="parTrans" cxnId="{CDB79436-C2B1-4BD4-A81D-EC80084445D0}">
      <dgm:prSet/>
      <dgm:spPr/>
      <dgm:t>
        <a:bodyPr/>
        <a:lstStyle/>
        <a:p>
          <a:endParaRPr lang="en-US"/>
        </a:p>
      </dgm:t>
    </dgm:pt>
    <dgm:pt modelId="{DF14B055-9014-4C53-9E65-46C2875C3E63}" type="sibTrans" cxnId="{CDB79436-C2B1-4BD4-A81D-EC80084445D0}">
      <dgm:prSet/>
      <dgm:spPr/>
      <dgm:t>
        <a:bodyPr/>
        <a:lstStyle/>
        <a:p>
          <a:endParaRPr lang="en-US"/>
        </a:p>
      </dgm:t>
    </dgm:pt>
    <dgm:pt modelId="{F5EFAC10-2322-40A5-B3A2-552CA79E2F42}">
      <dgm:prSet/>
      <dgm:spPr/>
      <dgm:t>
        <a:bodyPr/>
        <a:lstStyle/>
        <a:p>
          <a:r>
            <a:rPr lang="en-US" dirty="0"/>
            <a:t>WTI mean revision strategy performance is </a:t>
          </a:r>
          <a:r>
            <a:rPr lang="en-US" b="1" dirty="0"/>
            <a:t>26.11%</a:t>
          </a:r>
          <a:r>
            <a:rPr lang="en-US" dirty="0"/>
            <a:t> year to date.</a:t>
          </a:r>
        </a:p>
      </dgm:t>
    </dgm:pt>
    <dgm:pt modelId="{59E63B9C-66A0-4B46-AC61-6E5B7E140A25}" type="parTrans" cxnId="{50127734-4952-4839-80F3-3EF8A6CE3B7F}">
      <dgm:prSet/>
      <dgm:spPr/>
      <dgm:t>
        <a:bodyPr/>
        <a:lstStyle/>
        <a:p>
          <a:endParaRPr lang="en-US"/>
        </a:p>
      </dgm:t>
    </dgm:pt>
    <dgm:pt modelId="{AF267CFD-7217-4970-AB3C-8A0EB050C08C}" type="sibTrans" cxnId="{50127734-4952-4839-80F3-3EF8A6CE3B7F}">
      <dgm:prSet/>
      <dgm:spPr/>
      <dgm:t>
        <a:bodyPr/>
        <a:lstStyle/>
        <a:p>
          <a:endParaRPr lang="en-US"/>
        </a:p>
      </dgm:t>
    </dgm:pt>
    <dgm:pt modelId="{0004A7DF-3650-4DDC-8B8E-15FA7E4E2D9E}">
      <dgm:prSet/>
      <dgm:spPr/>
      <dgm:t>
        <a:bodyPr/>
        <a:lstStyle/>
        <a:p>
          <a:r>
            <a:rPr lang="en-US"/>
            <a:t>The trade execution / PnL </a:t>
          </a:r>
          <a:r>
            <a:rPr lang="en-US" b="1"/>
            <a:t>dashboard</a:t>
          </a:r>
          <a:r>
            <a:rPr lang="en-US"/>
            <a:t> is functional locally.</a:t>
          </a:r>
        </a:p>
      </dgm:t>
    </dgm:pt>
    <dgm:pt modelId="{F1684CAE-0F0F-49DC-8324-F87F88A94A2E}" type="parTrans" cxnId="{9F74906A-460B-4E6B-8F60-9F6F811F15E7}">
      <dgm:prSet/>
      <dgm:spPr/>
      <dgm:t>
        <a:bodyPr/>
        <a:lstStyle/>
        <a:p>
          <a:endParaRPr lang="en-US"/>
        </a:p>
      </dgm:t>
    </dgm:pt>
    <dgm:pt modelId="{83226EAC-8C4B-4121-A5C3-DFF48FFD24D2}" type="sibTrans" cxnId="{9F74906A-460B-4E6B-8F60-9F6F811F15E7}">
      <dgm:prSet/>
      <dgm:spPr/>
      <dgm:t>
        <a:bodyPr/>
        <a:lstStyle/>
        <a:p>
          <a:endParaRPr lang="en-US"/>
        </a:p>
      </dgm:t>
    </dgm:pt>
    <dgm:pt modelId="{18E78916-0868-4CD2-BFD4-515E04DA70C1}" type="pres">
      <dgm:prSet presAssocID="{6E56A672-D9FD-4BD5-A680-9A1614D2ACEE}" presName="diagram" presStyleCnt="0">
        <dgm:presLayoutVars>
          <dgm:dir/>
          <dgm:resizeHandles val="exact"/>
        </dgm:presLayoutVars>
      </dgm:prSet>
      <dgm:spPr/>
    </dgm:pt>
    <dgm:pt modelId="{7B063A9F-C9A8-49FB-B09C-B1B4A405CF78}" type="pres">
      <dgm:prSet presAssocID="{71DBD4DB-09C5-4C10-85C9-D35777BC2BB1}" presName="node" presStyleLbl="node1" presStyleIdx="0" presStyleCnt="7">
        <dgm:presLayoutVars>
          <dgm:bulletEnabled val="1"/>
        </dgm:presLayoutVars>
      </dgm:prSet>
      <dgm:spPr/>
    </dgm:pt>
    <dgm:pt modelId="{E2136D9F-29DF-427A-9545-257EE807F79A}" type="pres">
      <dgm:prSet presAssocID="{2B32F41E-526D-4EB1-828A-955016659163}" presName="sibTrans" presStyleCnt="0"/>
      <dgm:spPr/>
    </dgm:pt>
    <dgm:pt modelId="{4585D7DA-FB8E-4939-8844-5B27A31D7CE3}" type="pres">
      <dgm:prSet presAssocID="{16F77140-B4B5-4B8D-B0A1-726BAEA16038}" presName="node" presStyleLbl="node1" presStyleIdx="1" presStyleCnt="7">
        <dgm:presLayoutVars>
          <dgm:bulletEnabled val="1"/>
        </dgm:presLayoutVars>
      </dgm:prSet>
      <dgm:spPr/>
    </dgm:pt>
    <dgm:pt modelId="{3256A1E8-EF5D-4ADB-A9DB-83165B40E61B}" type="pres">
      <dgm:prSet presAssocID="{03727EB8-1BAB-448C-8CB5-3262C5EA8D1B}" presName="sibTrans" presStyleCnt="0"/>
      <dgm:spPr/>
    </dgm:pt>
    <dgm:pt modelId="{142AD245-3885-4CE5-9E11-E922C0D3630D}" type="pres">
      <dgm:prSet presAssocID="{1AD054B7-23EF-4F3D-8315-4171BA1F1AC6}" presName="node" presStyleLbl="node1" presStyleIdx="2" presStyleCnt="7">
        <dgm:presLayoutVars>
          <dgm:bulletEnabled val="1"/>
        </dgm:presLayoutVars>
      </dgm:prSet>
      <dgm:spPr/>
    </dgm:pt>
    <dgm:pt modelId="{29F4C329-80DD-4BA4-97B7-D68237B38A26}" type="pres">
      <dgm:prSet presAssocID="{3E909FD1-107E-4178-A660-E0AAFEC87565}" presName="sibTrans" presStyleCnt="0"/>
      <dgm:spPr/>
    </dgm:pt>
    <dgm:pt modelId="{09C2884F-1374-40C3-ADEB-A3A0DD5A1086}" type="pres">
      <dgm:prSet presAssocID="{9249762D-3AC5-4847-A159-B2411815EB7B}" presName="node" presStyleLbl="node1" presStyleIdx="3" presStyleCnt="7">
        <dgm:presLayoutVars>
          <dgm:bulletEnabled val="1"/>
        </dgm:presLayoutVars>
      </dgm:prSet>
      <dgm:spPr/>
    </dgm:pt>
    <dgm:pt modelId="{19CAF153-62A4-4324-AFBA-C7720C605A75}" type="pres">
      <dgm:prSet presAssocID="{3DC9A943-5845-4F2E-AFD6-B91C67BF21E7}" presName="sibTrans" presStyleCnt="0"/>
      <dgm:spPr/>
    </dgm:pt>
    <dgm:pt modelId="{CF3FECEB-6DAB-46A1-AF4C-470282B5661F}" type="pres">
      <dgm:prSet presAssocID="{35664618-85AB-4CA7-9A73-089C32F944EF}" presName="node" presStyleLbl="node1" presStyleIdx="4" presStyleCnt="7">
        <dgm:presLayoutVars>
          <dgm:bulletEnabled val="1"/>
        </dgm:presLayoutVars>
      </dgm:prSet>
      <dgm:spPr/>
    </dgm:pt>
    <dgm:pt modelId="{A6C470C6-2F4F-4479-9DA1-871BE018A30B}" type="pres">
      <dgm:prSet presAssocID="{DF14B055-9014-4C53-9E65-46C2875C3E63}" presName="sibTrans" presStyleCnt="0"/>
      <dgm:spPr/>
    </dgm:pt>
    <dgm:pt modelId="{1AC09037-BCB9-4F48-8488-FC0A7E350DCC}" type="pres">
      <dgm:prSet presAssocID="{F5EFAC10-2322-40A5-B3A2-552CA79E2F42}" presName="node" presStyleLbl="node1" presStyleIdx="5" presStyleCnt="7">
        <dgm:presLayoutVars>
          <dgm:bulletEnabled val="1"/>
        </dgm:presLayoutVars>
      </dgm:prSet>
      <dgm:spPr/>
    </dgm:pt>
    <dgm:pt modelId="{C673E35A-162C-4393-9310-FEA76C30F6AC}" type="pres">
      <dgm:prSet presAssocID="{AF267CFD-7217-4970-AB3C-8A0EB050C08C}" presName="sibTrans" presStyleCnt="0"/>
      <dgm:spPr/>
    </dgm:pt>
    <dgm:pt modelId="{72008F5A-68FB-4B21-A5B8-7EF4725ACE1A}" type="pres">
      <dgm:prSet presAssocID="{0004A7DF-3650-4DDC-8B8E-15FA7E4E2D9E}" presName="node" presStyleLbl="node1" presStyleIdx="6" presStyleCnt="7">
        <dgm:presLayoutVars>
          <dgm:bulletEnabled val="1"/>
        </dgm:presLayoutVars>
      </dgm:prSet>
      <dgm:spPr/>
    </dgm:pt>
  </dgm:ptLst>
  <dgm:cxnLst>
    <dgm:cxn modelId="{CDAAFB0C-B63D-404A-AAA9-1E9DE0CC9A18}" srcId="{6E56A672-D9FD-4BD5-A680-9A1614D2ACEE}" destId="{9249762D-3AC5-4847-A159-B2411815EB7B}" srcOrd="3" destOrd="0" parTransId="{BDEEBF64-155A-4431-B10D-F478C62CC0BC}" sibTransId="{3DC9A943-5845-4F2E-AFD6-B91C67BF21E7}"/>
    <dgm:cxn modelId="{304A0812-75EA-4625-B331-0F6BB4B9108B}" type="presOf" srcId="{35664618-85AB-4CA7-9A73-089C32F944EF}" destId="{CF3FECEB-6DAB-46A1-AF4C-470282B5661F}" srcOrd="0" destOrd="0" presId="urn:microsoft.com/office/officeart/2005/8/layout/default"/>
    <dgm:cxn modelId="{50127734-4952-4839-80F3-3EF8A6CE3B7F}" srcId="{6E56A672-D9FD-4BD5-A680-9A1614D2ACEE}" destId="{F5EFAC10-2322-40A5-B3A2-552CA79E2F42}" srcOrd="5" destOrd="0" parTransId="{59E63B9C-66A0-4B46-AC61-6E5B7E140A25}" sibTransId="{AF267CFD-7217-4970-AB3C-8A0EB050C08C}"/>
    <dgm:cxn modelId="{CDB79436-C2B1-4BD4-A81D-EC80084445D0}" srcId="{6E56A672-D9FD-4BD5-A680-9A1614D2ACEE}" destId="{35664618-85AB-4CA7-9A73-089C32F944EF}" srcOrd="4" destOrd="0" parTransId="{34CF3847-9295-415B-B5D6-9C0D3CA7C448}" sibTransId="{DF14B055-9014-4C53-9E65-46C2875C3E63}"/>
    <dgm:cxn modelId="{F04D8B3D-1089-4F53-8383-A37AD294485D}" type="presOf" srcId="{0004A7DF-3650-4DDC-8B8E-15FA7E4E2D9E}" destId="{72008F5A-68FB-4B21-A5B8-7EF4725ACE1A}" srcOrd="0" destOrd="0" presId="urn:microsoft.com/office/officeart/2005/8/layout/default"/>
    <dgm:cxn modelId="{105B165F-01EC-4A6B-898A-D2DC9CE92232}" type="presOf" srcId="{16F77140-B4B5-4B8D-B0A1-726BAEA16038}" destId="{4585D7DA-FB8E-4939-8844-5B27A31D7CE3}" srcOrd="0" destOrd="0" presId="urn:microsoft.com/office/officeart/2005/8/layout/default"/>
    <dgm:cxn modelId="{9F74906A-460B-4E6B-8F60-9F6F811F15E7}" srcId="{6E56A672-D9FD-4BD5-A680-9A1614D2ACEE}" destId="{0004A7DF-3650-4DDC-8B8E-15FA7E4E2D9E}" srcOrd="6" destOrd="0" parTransId="{F1684CAE-0F0F-49DC-8324-F87F88A94A2E}" sibTransId="{83226EAC-8C4B-4121-A5C3-DFF48FFD24D2}"/>
    <dgm:cxn modelId="{329C214B-6869-419C-9E8C-283E4EEFC750}" type="presOf" srcId="{71DBD4DB-09C5-4C10-85C9-D35777BC2BB1}" destId="{7B063A9F-C9A8-49FB-B09C-B1B4A405CF78}" srcOrd="0" destOrd="0" presId="urn:microsoft.com/office/officeart/2005/8/layout/default"/>
    <dgm:cxn modelId="{C1028C88-2B85-49EF-8628-B0360B81B9EF}" type="presOf" srcId="{6E56A672-D9FD-4BD5-A680-9A1614D2ACEE}" destId="{18E78916-0868-4CD2-BFD4-515E04DA70C1}" srcOrd="0" destOrd="0" presId="urn:microsoft.com/office/officeart/2005/8/layout/default"/>
    <dgm:cxn modelId="{A9B65AB5-606F-4051-A6CD-95D99A19F71F}" type="presOf" srcId="{F5EFAC10-2322-40A5-B3A2-552CA79E2F42}" destId="{1AC09037-BCB9-4F48-8488-FC0A7E350DCC}" srcOrd="0" destOrd="0" presId="urn:microsoft.com/office/officeart/2005/8/layout/default"/>
    <dgm:cxn modelId="{BC7233D1-BC3A-441C-AA6D-AB7A6417376F}" type="presOf" srcId="{9249762D-3AC5-4847-A159-B2411815EB7B}" destId="{09C2884F-1374-40C3-ADEB-A3A0DD5A1086}" srcOrd="0" destOrd="0" presId="urn:microsoft.com/office/officeart/2005/8/layout/default"/>
    <dgm:cxn modelId="{945EFAD9-F086-4665-A373-B87DBF8F5B91}" type="presOf" srcId="{1AD054B7-23EF-4F3D-8315-4171BA1F1AC6}" destId="{142AD245-3885-4CE5-9E11-E922C0D3630D}" srcOrd="0" destOrd="0" presId="urn:microsoft.com/office/officeart/2005/8/layout/default"/>
    <dgm:cxn modelId="{956028DD-19F0-4B28-8EF1-02F11A63E496}" srcId="{6E56A672-D9FD-4BD5-A680-9A1614D2ACEE}" destId="{71DBD4DB-09C5-4C10-85C9-D35777BC2BB1}" srcOrd="0" destOrd="0" parTransId="{D9668D83-D3F6-4868-ABE8-7982CAF81615}" sibTransId="{2B32F41E-526D-4EB1-828A-955016659163}"/>
    <dgm:cxn modelId="{FA6263DF-7EB3-4FF5-9B57-34AD2C0C6DC5}" srcId="{6E56A672-D9FD-4BD5-A680-9A1614D2ACEE}" destId="{16F77140-B4B5-4B8D-B0A1-726BAEA16038}" srcOrd="1" destOrd="0" parTransId="{9ED7075D-89F5-4981-8EDD-CCC90A391BCD}" sibTransId="{03727EB8-1BAB-448C-8CB5-3262C5EA8D1B}"/>
    <dgm:cxn modelId="{3EE7D5E3-96AD-4AFD-A045-AB674057AE5C}" srcId="{6E56A672-D9FD-4BD5-A680-9A1614D2ACEE}" destId="{1AD054B7-23EF-4F3D-8315-4171BA1F1AC6}" srcOrd="2" destOrd="0" parTransId="{B6FA4BA7-DC8D-42B4-B133-89E6BEC0DE8B}" sibTransId="{3E909FD1-107E-4178-A660-E0AAFEC87565}"/>
    <dgm:cxn modelId="{26F1C6D6-492D-4826-95D8-70DC596D0C57}" type="presParOf" srcId="{18E78916-0868-4CD2-BFD4-515E04DA70C1}" destId="{7B063A9F-C9A8-49FB-B09C-B1B4A405CF78}" srcOrd="0" destOrd="0" presId="urn:microsoft.com/office/officeart/2005/8/layout/default"/>
    <dgm:cxn modelId="{ADE898E2-8315-498D-801A-471ED6C37821}" type="presParOf" srcId="{18E78916-0868-4CD2-BFD4-515E04DA70C1}" destId="{E2136D9F-29DF-427A-9545-257EE807F79A}" srcOrd="1" destOrd="0" presId="urn:microsoft.com/office/officeart/2005/8/layout/default"/>
    <dgm:cxn modelId="{D7BA4E4A-E942-417F-8BDA-A74EBCF106C9}" type="presParOf" srcId="{18E78916-0868-4CD2-BFD4-515E04DA70C1}" destId="{4585D7DA-FB8E-4939-8844-5B27A31D7CE3}" srcOrd="2" destOrd="0" presId="urn:microsoft.com/office/officeart/2005/8/layout/default"/>
    <dgm:cxn modelId="{6DD3FB05-BBE5-4C7E-8097-C25A23AA2674}" type="presParOf" srcId="{18E78916-0868-4CD2-BFD4-515E04DA70C1}" destId="{3256A1E8-EF5D-4ADB-A9DB-83165B40E61B}" srcOrd="3" destOrd="0" presId="urn:microsoft.com/office/officeart/2005/8/layout/default"/>
    <dgm:cxn modelId="{241DF90F-1C62-48A7-B5FB-8AE86C3621DF}" type="presParOf" srcId="{18E78916-0868-4CD2-BFD4-515E04DA70C1}" destId="{142AD245-3885-4CE5-9E11-E922C0D3630D}" srcOrd="4" destOrd="0" presId="urn:microsoft.com/office/officeart/2005/8/layout/default"/>
    <dgm:cxn modelId="{E6A727FA-E067-489E-9D02-8BF0087B17FF}" type="presParOf" srcId="{18E78916-0868-4CD2-BFD4-515E04DA70C1}" destId="{29F4C329-80DD-4BA4-97B7-D68237B38A26}" srcOrd="5" destOrd="0" presId="urn:microsoft.com/office/officeart/2005/8/layout/default"/>
    <dgm:cxn modelId="{F8D27A29-818B-40BD-8142-2946AEAE12B7}" type="presParOf" srcId="{18E78916-0868-4CD2-BFD4-515E04DA70C1}" destId="{09C2884F-1374-40C3-ADEB-A3A0DD5A1086}" srcOrd="6" destOrd="0" presId="urn:microsoft.com/office/officeart/2005/8/layout/default"/>
    <dgm:cxn modelId="{13C15539-301C-4D45-B660-3003D9023B87}" type="presParOf" srcId="{18E78916-0868-4CD2-BFD4-515E04DA70C1}" destId="{19CAF153-62A4-4324-AFBA-C7720C605A75}" srcOrd="7" destOrd="0" presId="urn:microsoft.com/office/officeart/2005/8/layout/default"/>
    <dgm:cxn modelId="{40AF8D58-1C35-4DD1-A9D7-7D30171E02B9}" type="presParOf" srcId="{18E78916-0868-4CD2-BFD4-515E04DA70C1}" destId="{CF3FECEB-6DAB-46A1-AF4C-470282B5661F}" srcOrd="8" destOrd="0" presId="urn:microsoft.com/office/officeart/2005/8/layout/default"/>
    <dgm:cxn modelId="{43775EC4-3D6C-48FA-BC89-E2B2530561E0}" type="presParOf" srcId="{18E78916-0868-4CD2-BFD4-515E04DA70C1}" destId="{A6C470C6-2F4F-4479-9DA1-871BE018A30B}" srcOrd="9" destOrd="0" presId="urn:microsoft.com/office/officeart/2005/8/layout/default"/>
    <dgm:cxn modelId="{ABCA79DE-31DA-4F22-83B7-3136222B201C}" type="presParOf" srcId="{18E78916-0868-4CD2-BFD4-515E04DA70C1}" destId="{1AC09037-BCB9-4F48-8488-FC0A7E350DCC}" srcOrd="10" destOrd="0" presId="urn:microsoft.com/office/officeart/2005/8/layout/default"/>
    <dgm:cxn modelId="{EE7E935C-2790-4F5C-A6C9-B82208A94307}" type="presParOf" srcId="{18E78916-0868-4CD2-BFD4-515E04DA70C1}" destId="{C673E35A-162C-4393-9310-FEA76C30F6AC}" srcOrd="11" destOrd="0" presId="urn:microsoft.com/office/officeart/2005/8/layout/default"/>
    <dgm:cxn modelId="{C66EAC98-0390-471B-AE2A-A2A19211F54F}" type="presParOf" srcId="{18E78916-0868-4CD2-BFD4-515E04DA70C1}" destId="{72008F5A-68FB-4B21-A5B8-7EF4725ACE1A}"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CD8833A-F729-40DD-A2FB-D4E5F2A8A0C2}" type="doc">
      <dgm:prSet loTypeId="urn:microsoft.com/office/officeart/2005/8/layout/bProcess2" loCatId="process" qsTypeId="urn:microsoft.com/office/officeart/2005/8/quickstyle/simple1" qsCatId="simple" csTypeId="urn:microsoft.com/office/officeart/2005/8/colors/accent2_2" csCatId="accent2" phldr="1"/>
      <dgm:spPr/>
      <dgm:t>
        <a:bodyPr/>
        <a:lstStyle/>
        <a:p>
          <a:endParaRPr lang="en-US"/>
        </a:p>
      </dgm:t>
    </dgm:pt>
    <dgm:pt modelId="{9E38C7C7-936E-4374-A529-0F44E26BDE52}">
      <dgm:prSet/>
      <dgm:spPr/>
      <dgm:t>
        <a:bodyPr/>
        <a:lstStyle/>
        <a:p>
          <a:r>
            <a:rPr lang="en-US"/>
            <a:t>Data pre-processing, normalization and augmentation.</a:t>
          </a:r>
        </a:p>
      </dgm:t>
    </dgm:pt>
    <dgm:pt modelId="{F561EEBD-A9D8-4CB3-A675-432E3EF58BE9}" type="parTrans" cxnId="{2F2ECE17-23EC-42D7-9F4B-1FFED0B279E0}">
      <dgm:prSet/>
      <dgm:spPr/>
      <dgm:t>
        <a:bodyPr/>
        <a:lstStyle/>
        <a:p>
          <a:endParaRPr lang="en-US"/>
        </a:p>
      </dgm:t>
    </dgm:pt>
    <dgm:pt modelId="{B224F8D0-8F08-46FD-A9CE-824EBDDF4C13}" type="sibTrans" cxnId="{2F2ECE17-23EC-42D7-9F4B-1FFED0B279E0}">
      <dgm:prSet/>
      <dgm:spPr/>
      <dgm:t>
        <a:bodyPr/>
        <a:lstStyle/>
        <a:p>
          <a:endParaRPr lang="en-US"/>
        </a:p>
      </dgm:t>
    </dgm:pt>
    <dgm:pt modelId="{C9C04E1A-BACC-4BA7-82AB-F93F5BC0D2DF}">
      <dgm:prSet/>
      <dgm:spPr/>
      <dgm:t>
        <a:bodyPr/>
        <a:lstStyle/>
        <a:p>
          <a:r>
            <a:rPr lang="en-US" b="1"/>
            <a:t>Risk profiles</a:t>
          </a:r>
          <a:r>
            <a:rPr lang="en-US"/>
            <a:t> for each of the various assets &amp; corresponding parametric model estimates.</a:t>
          </a:r>
        </a:p>
      </dgm:t>
    </dgm:pt>
    <dgm:pt modelId="{983B5B2E-2248-4DA9-83D5-FD8FE262B86B}" type="parTrans" cxnId="{F98AE90D-0B3C-4106-8F73-76F6889B961D}">
      <dgm:prSet/>
      <dgm:spPr/>
      <dgm:t>
        <a:bodyPr/>
        <a:lstStyle/>
        <a:p>
          <a:endParaRPr lang="en-US"/>
        </a:p>
      </dgm:t>
    </dgm:pt>
    <dgm:pt modelId="{7476BC2E-E933-408D-A072-18CC3F5EA68A}" type="sibTrans" cxnId="{F98AE90D-0B3C-4106-8F73-76F6889B961D}">
      <dgm:prSet/>
      <dgm:spPr/>
      <dgm:t>
        <a:bodyPr/>
        <a:lstStyle/>
        <a:p>
          <a:endParaRPr lang="en-US"/>
        </a:p>
      </dgm:t>
    </dgm:pt>
    <dgm:pt modelId="{69E21A22-F392-440E-9D0A-A7111AFDAC2A}">
      <dgm:prSet/>
      <dgm:spPr/>
      <dgm:t>
        <a:bodyPr/>
        <a:lstStyle/>
        <a:p>
          <a:r>
            <a:rPr lang="en-US"/>
            <a:t>Preliminary time series analysis &amp; statistical correlations for </a:t>
          </a:r>
          <a:r>
            <a:rPr lang="en-US" b="1"/>
            <a:t>Gasoline products</a:t>
          </a:r>
          <a:endParaRPr lang="en-US"/>
        </a:p>
      </dgm:t>
    </dgm:pt>
    <dgm:pt modelId="{9D068133-33A5-4EAE-B1A5-F7667F2EE084}" type="parTrans" cxnId="{A9848DFE-3EFC-4050-A71D-E47619884C2F}">
      <dgm:prSet/>
      <dgm:spPr/>
      <dgm:t>
        <a:bodyPr/>
        <a:lstStyle/>
        <a:p>
          <a:endParaRPr lang="en-US"/>
        </a:p>
      </dgm:t>
    </dgm:pt>
    <dgm:pt modelId="{4E8EBA39-17F9-4EA2-924F-AA9A241CB178}" type="sibTrans" cxnId="{A9848DFE-3EFC-4050-A71D-E47619884C2F}">
      <dgm:prSet/>
      <dgm:spPr/>
      <dgm:t>
        <a:bodyPr/>
        <a:lstStyle/>
        <a:p>
          <a:endParaRPr lang="en-US"/>
        </a:p>
      </dgm:t>
    </dgm:pt>
    <dgm:pt modelId="{EA6C97DF-65AA-4557-99B0-ED80123498DB}">
      <dgm:prSet/>
      <dgm:spPr/>
      <dgm:t>
        <a:bodyPr/>
        <a:lstStyle/>
        <a:p>
          <a:r>
            <a:rPr lang="en-US" dirty="0"/>
            <a:t>A predictive model for Gasoline, and corresponding trading strategy (</a:t>
          </a:r>
          <a:r>
            <a:rPr lang="en-US" b="1" dirty="0"/>
            <a:t>mean-revision</a:t>
          </a:r>
          <a:r>
            <a:rPr lang="en-US" dirty="0"/>
            <a:t>).</a:t>
          </a:r>
        </a:p>
      </dgm:t>
    </dgm:pt>
    <dgm:pt modelId="{38B1A61E-0CA8-4299-A521-C8043ADD0DC7}" type="parTrans" cxnId="{26022B1C-77F0-40A2-B053-755C1AA2A120}">
      <dgm:prSet/>
      <dgm:spPr/>
      <dgm:t>
        <a:bodyPr/>
        <a:lstStyle/>
        <a:p>
          <a:endParaRPr lang="en-US"/>
        </a:p>
      </dgm:t>
    </dgm:pt>
    <dgm:pt modelId="{07E14F72-DF03-4ACD-9959-4D764DB6F3BC}" type="sibTrans" cxnId="{26022B1C-77F0-40A2-B053-755C1AA2A120}">
      <dgm:prSet/>
      <dgm:spPr/>
      <dgm:t>
        <a:bodyPr/>
        <a:lstStyle/>
        <a:p>
          <a:endParaRPr lang="en-US"/>
        </a:p>
      </dgm:t>
    </dgm:pt>
    <dgm:pt modelId="{6E0751E6-B5F4-461B-86E5-515351257EFF}">
      <dgm:prSet/>
      <dgm:spPr/>
      <dgm:t>
        <a:bodyPr/>
        <a:lstStyle/>
        <a:p>
          <a:r>
            <a:rPr lang="en-US"/>
            <a:t>Initial backtest results </a:t>
          </a:r>
          <a:r>
            <a:rPr lang="en-US" b="1"/>
            <a:t>yield net positive PnL and returns</a:t>
          </a:r>
          <a:r>
            <a:rPr lang="en-US"/>
            <a:t> for the testing period (2019).</a:t>
          </a:r>
        </a:p>
      </dgm:t>
    </dgm:pt>
    <dgm:pt modelId="{310746A1-E981-4645-BB9C-488EA7021AE5}" type="parTrans" cxnId="{C88C0115-E48E-47DA-B139-A91138692698}">
      <dgm:prSet/>
      <dgm:spPr/>
      <dgm:t>
        <a:bodyPr/>
        <a:lstStyle/>
        <a:p>
          <a:endParaRPr lang="en-US"/>
        </a:p>
      </dgm:t>
    </dgm:pt>
    <dgm:pt modelId="{07954FB2-8285-4F38-AAF2-296D78F2D6A8}" type="sibTrans" cxnId="{C88C0115-E48E-47DA-B139-A91138692698}">
      <dgm:prSet/>
      <dgm:spPr/>
      <dgm:t>
        <a:bodyPr/>
        <a:lstStyle/>
        <a:p>
          <a:endParaRPr lang="en-US"/>
        </a:p>
      </dgm:t>
    </dgm:pt>
    <dgm:pt modelId="{C5FF45BD-14FB-485C-9A3E-C27D0065D966}">
      <dgm:prSet/>
      <dgm:spPr/>
      <dgm:t>
        <a:bodyPr/>
        <a:lstStyle/>
        <a:p>
          <a:r>
            <a:rPr lang="en-US"/>
            <a:t>WTI mean revision strategy performance is </a:t>
          </a:r>
          <a:r>
            <a:rPr lang="en-US" b="1"/>
            <a:t>29.27%</a:t>
          </a:r>
          <a:r>
            <a:rPr lang="en-US"/>
            <a:t> annualized returns.</a:t>
          </a:r>
        </a:p>
      </dgm:t>
    </dgm:pt>
    <dgm:pt modelId="{37C2D0EB-CCA6-41EA-B2C8-5E4C83666E85}" type="parTrans" cxnId="{BC9DA69C-8CB1-4170-B363-F374852FFF8A}">
      <dgm:prSet/>
      <dgm:spPr/>
      <dgm:t>
        <a:bodyPr/>
        <a:lstStyle/>
        <a:p>
          <a:endParaRPr lang="en-US"/>
        </a:p>
      </dgm:t>
    </dgm:pt>
    <dgm:pt modelId="{756DBBFA-000F-4A0D-8D57-82E5DDD3B70C}" type="sibTrans" cxnId="{BC9DA69C-8CB1-4170-B363-F374852FFF8A}">
      <dgm:prSet/>
      <dgm:spPr/>
      <dgm:t>
        <a:bodyPr/>
        <a:lstStyle/>
        <a:p>
          <a:endParaRPr lang="en-US"/>
        </a:p>
      </dgm:t>
    </dgm:pt>
    <dgm:pt modelId="{FD1F08E7-59FE-4A68-AE2B-70AED3E332D0}">
      <dgm:prSet/>
      <dgm:spPr/>
      <dgm:t>
        <a:bodyPr/>
        <a:lstStyle/>
        <a:p>
          <a:r>
            <a:rPr lang="en-US"/>
            <a:t>The trade execution / PnL </a:t>
          </a:r>
          <a:r>
            <a:rPr lang="en-US" b="1"/>
            <a:t>dashboard</a:t>
          </a:r>
          <a:r>
            <a:rPr lang="en-US"/>
            <a:t> is functional locally.</a:t>
          </a:r>
        </a:p>
      </dgm:t>
    </dgm:pt>
    <dgm:pt modelId="{A3B322E4-364F-4481-8A11-98A399AB5BE6}" type="parTrans" cxnId="{A60A35F0-BC10-4348-A534-1DD9E938E198}">
      <dgm:prSet/>
      <dgm:spPr/>
      <dgm:t>
        <a:bodyPr/>
        <a:lstStyle/>
        <a:p>
          <a:endParaRPr lang="en-US"/>
        </a:p>
      </dgm:t>
    </dgm:pt>
    <dgm:pt modelId="{4B1B719C-CB5B-4348-BCC1-424130B4473D}" type="sibTrans" cxnId="{A60A35F0-BC10-4348-A534-1DD9E938E198}">
      <dgm:prSet/>
      <dgm:spPr/>
      <dgm:t>
        <a:bodyPr/>
        <a:lstStyle/>
        <a:p>
          <a:endParaRPr lang="en-US"/>
        </a:p>
      </dgm:t>
    </dgm:pt>
    <dgm:pt modelId="{387DAD4C-C3E3-4D04-AF1A-62A0B93C4E94}" type="pres">
      <dgm:prSet presAssocID="{7CD8833A-F729-40DD-A2FB-D4E5F2A8A0C2}" presName="diagram" presStyleCnt="0">
        <dgm:presLayoutVars>
          <dgm:dir/>
          <dgm:resizeHandles/>
        </dgm:presLayoutVars>
      </dgm:prSet>
      <dgm:spPr/>
    </dgm:pt>
    <dgm:pt modelId="{FAC60772-AFFA-49AC-87B9-5EC36B1DFFA4}" type="pres">
      <dgm:prSet presAssocID="{9E38C7C7-936E-4374-A529-0F44E26BDE52}" presName="firstNode" presStyleLbl="node1" presStyleIdx="0" presStyleCnt="7">
        <dgm:presLayoutVars>
          <dgm:bulletEnabled val="1"/>
        </dgm:presLayoutVars>
      </dgm:prSet>
      <dgm:spPr/>
    </dgm:pt>
    <dgm:pt modelId="{BB0937C7-8AD8-41D4-9BAD-B3D5DDDA9E0B}" type="pres">
      <dgm:prSet presAssocID="{B224F8D0-8F08-46FD-A9CE-824EBDDF4C13}" presName="sibTrans" presStyleLbl="sibTrans2D1" presStyleIdx="0" presStyleCnt="6"/>
      <dgm:spPr/>
    </dgm:pt>
    <dgm:pt modelId="{D440FDD2-3A09-4F5D-93CF-334BE917F6F3}" type="pres">
      <dgm:prSet presAssocID="{C9C04E1A-BACC-4BA7-82AB-F93F5BC0D2DF}" presName="middleNode" presStyleCnt="0"/>
      <dgm:spPr/>
    </dgm:pt>
    <dgm:pt modelId="{2D665729-C29A-4942-B2EF-B3D9330307C4}" type="pres">
      <dgm:prSet presAssocID="{C9C04E1A-BACC-4BA7-82AB-F93F5BC0D2DF}" presName="padding" presStyleLbl="node1" presStyleIdx="0" presStyleCnt="7"/>
      <dgm:spPr/>
    </dgm:pt>
    <dgm:pt modelId="{467B8A98-E91C-451F-833B-AC9706CFDE37}" type="pres">
      <dgm:prSet presAssocID="{C9C04E1A-BACC-4BA7-82AB-F93F5BC0D2DF}" presName="shape" presStyleLbl="node1" presStyleIdx="1" presStyleCnt="7">
        <dgm:presLayoutVars>
          <dgm:bulletEnabled val="1"/>
        </dgm:presLayoutVars>
      </dgm:prSet>
      <dgm:spPr/>
    </dgm:pt>
    <dgm:pt modelId="{DCE3CF86-3D78-4B65-9761-FAC5361CB4F4}" type="pres">
      <dgm:prSet presAssocID="{7476BC2E-E933-408D-A072-18CC3F5EA68A}" presName="sibTrans" presStyleLbl="sibTrans2D1" presStyleIdx="1" presStyleCnt="6"/>
      <dgm:spPr/>
    </dgm:pt>
    <dgm:pt modelId="{2FA2EF82-4F7D-4078-A6AA-5A1D30F367EB}" type="pres">
      <dgm:prSet presAssocID="{69E21A22-F392-440E-9D0A-A7111AFDAC2A}" presName="middleNode" presStyleCnt="0"/>
      <dgm:spPr/>
    </dgm:pt>
    <dgm:pt modelId="{BA77BCB8-A513-4470-BB0B-839981B53D96}" type="pres">
      <dgm:prSet presAssocID="{69E21A22-F392-440E-9D0A-A7111AFDAC2A}" presName="padding" presStyleLbl="node1" presStyleIdx="1" presStyleCnt="7"/>
      <dgm:spPr/>
    </dgm:pt>
    <dgm:pt modelId="{0D555411-D11D-482C-8723-6683D94C197C}" type="pres">
      <dgm:prSet presAssocID="{69E21A22-F392-440E-9D0A-A7111AFDAC2A}" presName="shape" presStyleLbl="node1" presStyleIdx="2" presStyleCnt="7">
        <dgm:presLayoutVars>
          <dgm:bulletEnabled val="1"/>
        </dgm:presLayoutVars>
      </dgm:prSet>
      <dgm:spPr/>
    </dgm:pt>
    <dgm:pt modelId="{4C2D5748-334A-42E5-8AD3-0F90C2BA446D}" type="pres">
      <dgm:prSet presAssocID="{4E8EBA39-17F9-4EA2-924F-AA9A241CB178}" presName="sibTrans" presStyleLbl="sibTrans2D1" presStyleIdx="2" presStyleCnt="6"/>
      <dgm:spPr/>
    </dgm:pt>
    <dgm:pt modelId="{2D4B71F2-4550-4778-91E8-1ACADBC1C165}" type="pres">
      <dgm:prSet presAssocID="{EA6C97DF-65AA-4557-99B0-ED80123498DB}" presName="middleNode" presStyleCnt="0"/>
      <dgm:spPr/>
    </dgm:pt>
    <dgm:pt modelId="{0D0F7AB0-2F29-4188-8E4F-8F6FA848009C}" type="pres">
      <dgm:prSet presAssocID="{EA6C97DF-65AA-4557-99B0-ED80123498DB}" presName="padding" presStyleLbl="node1" presStyleIdx="2" presStyleCnt="7"/>
      <dgm:spPr/>
    </dgm:pt>
    <dgm:pt modelId="{126B26DB-5631-4CDB-91CB-7DE3AC826853}" type="pres">
      <dgm:prSet presAssocID="{EA6C97DF-65AA-4557-99B0-ED80123498DB}" presName="shape" presStyleLbl="node1" presStyleIdx="3" presStyleCnt="7">
        <dgm:presLayoutVars>
          <dgm:bulletEnabled val="1"/>
        </dgm:presLayoutVars>
      </dgm:prSet>
      <dgm:spPr/>
    </dgm:pt>
    <dgm:pt modelId="{823B6E69-15FE-4B0B-BB48-399F7B687F04}" type="pres">
      <dgm:prSet presAssocID="{07E14F72-DF03-4ACD-9959-4D764DB6F3BC}" presName="sibTrans" presStyleLbl="sibTrans2D1" presStyleIdx="3" presStyleCnt="6"/>
      <dgm:spPr/>
    </dgm:pt>
    <dgm:pt modelId="{4C041357-57CF-49FB-8845-D648D66EBE7E}" type="pres">
      <dgm:prSet presAssocID="{6E0751E6-B5F4-461B-86E5-515351257EFF}" presName="middleNode" presStyleCnt="0"/>
      <dgm:spPr/>
    </dgm:pt>
    <dgm:pt modelId="{490B5C80-5160-493D-BECA-167502C1D358}" type="pres">
      <dgm:prSet presAssocID="{6E0751E6-B5F4-461B-86E5-515351257EFF}" presName="padding" presStyleLbl="node1" presStyleIdx="3" presStyleCnt="7"/>
      <dgm:spPr/>
    </dgm:pt>
    <dgm:pt modelId="{17E17CDD-5736-4B79-ADF8-81C1DDA1F4E0}" type="pres">
      <dgm:prSet presAssocID="{6E0751E6-B5F4-461B-86E5-515351257EFF}" presName="shape" presStyleLbl="node1" presStyleIdx="4" presStyleCnt="7">
        <dgm:presLayoutVars>
          <dgm:bulletEnabled val="1"/>
        </dgm:presLayoutVars>
      </dgm:prSet>
      <dgm:spPr/>
    </dgm:pt>
    <dgm:pt modelId="{C691B4B5-DC4C-44B4-937D-E21B76159584}" type="pres">
      <dgm:prSet presAssocID="{07954FB2-8285-4F38-AAF2-296D78F2D6A8}" presName="sibTrans" presStyleLbl="sibTrans2D1" presStyleIdx="4" presStyleCnt="6"/>
      <dgm:spPr/>
    </dgm:pt>
    <dgm:pt modelId="{ED182818-0F53-41C7-817B-B968007E8360}" type="pres">
      <dgm:prSet presAssocID="{C5FF45BD-14FB-485C-9A3E-C27D0065D966}" presName="middleNode" presStyleCnt="0"/>
      <dgm:spPr/>
    </dgm:pt>
    <dgm:pt modelId="{A9358F81-4E54-4AA7-A9CF-B35992620261}" type="pres">
      <dgm:prSet presAssocID="{C5FF45BD-14FB-485C-9A3E-C27D0065D966}" presName="padding" presStyleLbl="node1" presStyleIdx="4" presStyleCnt="7"/>
      <dgm:spPr/>
    </dgm:pt>
    <dgm:pt modelId="{E900F7FD-B659-45D6-BC6A-539106EB8F8B}" type="pres">
      <dgm:prSet presAssocID="{C5FF45BD-14FB-485C-9A3E-C27D0065D966}" presName="shape" presStyleLbl="node1" presStyleIdx="5" presStyleCnt="7">
        <dgm:presLayoutVars>
          <dgm:bulletEnabled val="1"/>
        </dgm:presLayoutVars>
      </dgm:prSet>
      <dgm:spPr/>
    </dgm:pt>
    <dgm:pt modelId="{351E20BA-7B81-4DE8-B07C-A3FF0A542B78}" type="pres">
      <dgm:prSet presAssocID="{756DBBFA-000F-4A0D-8D57-82E5DDD3B70C}" presName="sibTrans" presStyleLbl="sibTrans2D1" presStyleIdx="5" presStyleCnt="6"/>
      <dgm:spPr/>
    </dgm:pt>
    <dgm:pt modelId="{2A0775E4-CEF8-45B0-BADD-F4DF228AED7D}" type="pres">
      <dgm:prSet presAssocID="{FD1F08E7-59FE-4A68-AE2B-70AED3E332D0}" presName="lastNode" presStyleLbl="node1" presStyleIdx="6" presStyleCnt="7">
        <dgm:presLayoutVars>
          <dgm:bulletEnabled val="1"/>
        </dgm:presLayoutVars>
      </dgm:prSet>
      <dgm:spPr/>
    </dgm:pt>
  </dgm:ptLst>
  <dgm:cxnLst>
    <dgm:cxn modelId="{58CDA80B-E78C-4E12-83C9-9E87353A1F8A}" type="presOf" srcId="{EA6C97DF-65AA-4557-99B0-ED80123498DB}" destId="{126B26DB-5631-4CDB-91CB-7DE3AC826853}" srcOrd="0" destOrd="0" presId="urn:microsoft.com/office/officeart/2005/8/layout/bProcess2"/>
    <dgm:cxn modelId="{F98AE90D-0B3C-4106-8F73-76F6889B961D}" srcId="{7CD8833A-F729-40DD-A2FB-D4E5F2A8A0C2}" destId="{C9C04E1A-BACC-4BA7-82AB-F93F5BC0D2DF}" srcOrd="1" destOrd="0" parTransId="{983B5B2E-2248-4DA9-83D5-FD8FE262B86B}" sibTransId="{7476BC2E-E933-408D-A072-18CC3F5EA68A}"/>
    <dgm:cxn modelId="{6F7AEF0D-8252-44D8-B1AF-EAFEFDB41F6A}" type="presOf" srcId="{9E38C7C7-936E-4374-A529-0F44E26BDE52}" destId="{FAC60772-AFFA-49AC-87B9-5EC36B1DFFA4}" srcOrd="0" destOrd="0" presId="urn:microsoft.com/office/officeart/2005/8/layout/bProcess2"/>
    <dgm:cxn modelId="{C88C0115-E48E-47DA-B139-A91138692698}" srcId="{7CD8833A-F729-40DD-A2FB-D4E5F2A8A0C2}" destId="{6E0751E6-B5F4-461B-86E5-515351257EFF}" srcOrd="4" destOrd="0" parTransId="{310746A1-E981-4645-BB9C-488EA7021AE5}" sibTransId="{07954FB2-8285-4F38-AAF2-296D78F2D6A8}"/>
    <dgm:cxn modelId="{FB465E16-5CD0-4378-A6EB-F9DD13CEA40D}" type="presOf" srcId="{756DBBFA-000F-4A0D-8D57-82E5DDD3B70C}" destId="{351E20BA-7B81-4DE8-B07C-A3FF0A542B78}" srcOrd="0" destOrd="0" presId="urn:microsoft.com/office/officeart/2005/8/layout/bProcess2"/>
    <dgm:cxn modelId="{2F2ECE17-23EC-42D7-9F4B-1FFED0B279E0}" srcId="{7CD8833A-F729-40DD-A2FB-D4E5F2A8A0C2}" destId="{9E38C7C7-936E-4374-A529-0F44E26BDE52}" srcOrd="0" destOrd="0" parTransId="{F561EEBD-A9D8-4CB3-A675-432E3EF58BE9}" sibTransId="{B224F8D0-8F08-46FD-A9CE-824EBDDF4C13}"/>
    <dgm:cxn modelId="{26022B1C-77F0-40A2-B053-755C1AA2A120}" srcId="{7CD8833A-F729-40DD-A2FB-D4E5F2A8A0C2}" destId="{EA6C97DF-65AA-4557-99B0-ED80123498DB}" srcOrd="3" destOrd="0" parTransId="{38B1A61E-0CA8-4299-A521-C8043ADD0DC7}" sibTransId="{07E14F72-DF03-4ACD-9959-4D764DB6F3BC}"/>
    <dgm:cxn modelId="{8E4CBE1E-6502-4351-AAF8-D26F7ED8BE23}" type="presOf" srcId="{B224F8D0-8F08-46FD-A9CE-824EBDDF4C13}" destId="{BB0937C7-8AD8-41D4-9BAD-B3D5DDDA9E0B}" srcOrd="0" destOrd="0" presId="urn:microsoft.com/office/officeart/2005/8/layout/bProcess2"/>
    <dgm:cxn modelId="{57B5713F-3FCF-4FB5-9FE2-67B66D590D10}" type="presOf" srcId="{6E0751E6-B5F4-461B-86E5-515351257EFF}" destId="{17E17CDD-5736-4B79-ADF8-81C1DDA1F4E0}" srcOrd="0" destOrd="0" presId="urn:microsoft.com/office/officeart/2005/8/layout/bProcess2"/>
    <dgm:cxn modelId="{D928BA40-C969-4CCD-8BB1-8F3A161E029C}" type="presOf" srcId="{7476BC2E-E933-408D-A072-18CC3F5EA68A}" destId="{DCE3CF86-3D78-4B65-9761-FAC5361CB4F4}" srcOrd="0" destOrd="0" presId="urn:microsoft.com/office/officeart/2005/8/layout/bProcess2"/>
    <dgm:cxn modelId="{BEF37C74-A517-4523-820B-DBCFEA175123}" type="presOf" srcId="{FD1F08E7-59FE-4A68-AE2B-70AED3E332D0}" destId="{2A0775E4-CEF8-45B0-BADD-F4DF228AED7D}" srcOrd="0" destOrd="0" presId="urn:microsoft.com/office/officeart/2005/8/layout/bProcess2"/>
    <dgm:cxn modelId="{F45ED675-FE7E-466A-BBDF-10E61816E52F}" type="presOf" srcId="{4E8EBA39-17F9-4EA2-924F-AA9A241CB178}" destId="{4C2D5748-334A-42E5-8AD3-0F90C2BA446D}" srcOrd="0" destOrd="0" presId="urn:microsoft.com/office/officeart/2005/8/layout/bProcess2"/>
    <dgm:cxn modelId="{DBCA6084-EF2B-4406-8962-7EFC12281469}" type="presOf" srcId="{C9C04E1A-BACC-4BA7-82AB-F93F5BC0D2DF}" destId="{467B8A98-E91C-451F-833B-AC9706CFDE37}" srcOrd="0" destOrd="0" presId="urn:microsoft.com/office/officeart/2005/8/layout/bProcess2"/>
    <dgm:cxn modelId="{1BD6BD86-A7D8-4EFA-A19E-B36F6097395B}" type="presOf" srcId="{07954FB2-8285-4F38-AAF2-296D78F2D6A8}" destId="{C691B4B5-DC4C-44B4-937D-E21B76159584}" srcOrd="0" destOrd="0" presId="urn:microsoft.com/office/officeart/2005/8/layout/bProcess2"/>
    <dgm:cxn modelId="{BC9DA69C-8CB1-4170-B363-F374852FFF8A}" srcId="{7CD8833A-F729-40DD-A2FB-D4E5F2A8A0C2}" destId="{C5FF45BD-14FB-485C-9A3E-C27D0065D966}" srcOrd="5" destOrd="0" parTransId="{37C2D0EB-CCA6-41EA-B2C8-5E4C83666E85}" sibTransId="{756DBBFA-000F-4A0D-8D57-82E5DDD3B70C}"/>
    <dgm:cxn modelId="{6E82CEBA-CDB5-4788-8801-65F7D44920B7}" type="presOf" srcId="{C5FF45BD-14FB-485C-9A3E-C27D0065D966}" destId="{E900F7FD-B659-45D6-BC6A-539106EB8F8B}" srcOrd="0" destOrd="0" presId="urn:microsoft.com/office/officeart/2005/8/layout/bProcess2"/>
    <dgm:cxn modelId="{54D8F7D1-9588-4D30-A8E4-5FE6B09758F6}" type="presOf" srcId="{69E21A22-F392-440E-9D0A-A7111AFDAC2A}" destId="{0D555411-D11D-482C-8723-6683D94C197C}" srcOrd="0" destOrd="0" presId="urn:microsoft.com/office/officeart/2005/8/layout/bProcess2"/>
    <dgm:cxn modelId="{8121F1E1-1D2C-44A0-B6E9-971BAEA8BD1D}" type="presOf" srcId="{7CD8833A-F729-40DD-A2FB-D4E5F2A8A0C2}" destId="{387DAD4C-C3E3-4D04-AF1A-62A0B93C4E94}" srcOrd="0" destOrd="0" presId="urn:microsoft.com/office/officeart/2005/8/layout/bProcess2"/>
    <dgm:cxn modelId="{87E0B6E9-72A2-4A7F-B35F-E06796B3C3A3}" type="presOf" srcId="{07E14F72-DF03-4ACD-9959-4D764DB6F3BC}" destId="{823B6E69-15FE-4B0B-BB48-399F7B687F04}" srcOrd="0" destOrd="0" presId="urn:microsoft.com/office/officeart/2005/8/layout/bProcess2"/>
    <dgm:cxn modelId="{A60A35F0-BC10-4348-A534-1DD9E938E198}" srcId="{7CD8833A-F729-40DD-A2FB-D4E5F2A8A0C2}" destId="{FD1F08E7-59FE-4A68-AE2B-70AED3E332D0}" srcOrd="6" destOrd="0" parTransId="{A3B322E4-364F-4481-8A11-98A399AB5BE6}" sibTransId="{4B1B719C-CB5B-4348-BCC1-424130B4473D}"/>
    <dgm:cxn modelId="{A9848DFE-3EFC-4050-A71D-E47619884C2F}" srcId="{7CD8833A-F729-40DD-A2FB-D4E5F2A8A0C2}" destId="{69E21A22-F392-440E-9D0A-A7111AFDAC2A}" srcOrd="2" destOrd="0" parTransId="{9D068133-33A5-4EAE-B1A5-F7667F2EE084}" sibTransId="{4E8EBA39-17F9-4EA2-924F-AA9A241CB178}"/>
    <dgm:cxn modelId="{72F0EA23-2F2A-4041-A9C4-F5997EC05DD2}" type="presParOf" srcId="{387DAD4C-C3E3-4D04-AF1A-62A0B93C4E94}" destId="{FAC60772-AFFA-49AC-87B9-5EC36B1DFFA4}" srcOrd="0" destOrd="0" presId="urn:microsoft.com/office/officeart/2005/8/layout/bProcess2"/>
    <dgm:cxn modelId="{1460CE83-9C8D-4EA5-9655-C8DD5ECBC10C}" type="presParOf" srcId="{387DAD4C-C3E3-4D04-AF1A-62A0B93C4E94}" destId="{BB0937C7-8AD8-41D4-9BAD-B3D5DDDA9E0B}" srcOrd="1" destOrd="0" presId="urn:microsoft.com/office/officeart/2005/8/layout/bProcess2"/>
    <dgm:cxn modelId="{BB79B223-7AEE-461D-96D7-810DBAB26C6C}" type="presParOf" srcId="{387DAD4C-C3E3-4D04-AF1A-62A0B93C4E94}" destId="{D440FDD2-3A09-4F5D-93CF-334BE917F6F3}" srcOrd="2" destOrd="0" presId="urn:microsoft.com/office/officeart/2005/8/layout/bProcess2"/>
    <dgm:cxn modelId="{19B74B90-6871-498E-93B1-AC15CCB73866}" type="presParOf" srcId="{D440FDD2-3A09-4F5D-93CF-334BE917F6F3}" destId="{2D665729-C29A-4942-B2EF-B3D9330307C4}" srcOrd="0" destOrd="0" presId="urn:microsoft.com/office/officeart/2005/8/layout/bProcess2"/>
    <dgm:cxn modelId="{4B33F082-6A53-41CF-9F4A-902FBAC9D1A7}" type="presParOf" srcId="{D440FDD2-3A09-4F5D-93CF-334BE917F6F3}" destId="{467B8A98-E91C-451F-833B-AC9706CFDE37}" srcOrd="1" destOrd="0" presId="urn:microsoft.com/office/officeart/2005/8/layout/bProcess2"/>
    <dgm:cxn modelId="{5BF11925-753E-440C-9A4A-54900D08387B}" type="presParOf" srcId="{387DAD4C-C3E3-4D04-AF1A-62A0B93C4E94}" destId="{DCE3CF86-3D78-4B65-9761-FAC5361CB4F4}" srcOrd="3" destOrd="0" presId="urn:microsoft.com/office/officeart/2005/8/layout/bProcess2"/>
    <dgm:cxn modelId="{FA40CB19-1C34-48E9-BEFC-E609494B5EFE}" type="presParOf" srcId="{387DAD4C-C3E3-4D04-AF1A-62A0B93C4E94}" destId="{2FA2EF82-4F7D-4078-A6AA-5A1D30F367EB}" srcOrd="4" destOrd="0" presId="urn:microsoft.com/office/officeart/2005/8/layout/bProcess2"/>
    <dgm:cxn modelId="{830148E2-6BB5-4122-B57A-BF5A6383E05B}" type="presParOf" srcId="{2FA2EF82-4F7D-4078-A6AA-5A1D30F367EB}" destId="{BA77BCB8-A513-4470-BB0B-839981B53D96}" srcOrd="0" destOrd="0" presId="urn:microsoft.com/office/officeart/2005/8/layout/bProcess2"/>
    <dgm:cxn modelId="{A43804D7-11C7-4271-94D1-5AAC3FD595C5}" type="presParOf" srcId="{2FA2EF82-4F7D-4078-A6AA-5A1D30F367EB}" destId="{0D555411-D11D-482C-8723-6683D94C197C}" srcOrd="1" destOrd="0" presId="urn:microsoft.com/office/officeart/2005/8/layout/bProcess2"/>
    <dgm:cxn modelId="{BD5FA9B0-D73C-4BFE-B3C0-99061DB555E8}" type="presParOf" srcId="{387DAD4C-C3E3-4D04-AF1A-62A0B93C4E94}" destId="{4C2D5748-334A-42E5-8AD3-0F90C2BA446D}" srcOrd="5" destOrd="0" presId="urn:microsoft.com/office/officeart/2005/8/layout/bProcess2"/>
    <dgm:cxn modelId="{3FDF3BCB-8F92-49F6-9B20-B7FDD063849F}" type="presParOf" srcId="{387DAD4C-C3E3-4D04-AF1A-62A0B93C4E94}" destId="{2D4B71F2-4550-4778-91E8-1ACADBC1C165}" srcOrd="6" destOrd="0" presId="urn:microsoft.com/office/officeart/2005/8/layout/bProcess2"/>
    <dgm:cxn modelId="{AF5E4538-755D-4985-9BB0-DD17F2ABA82F}" type="presParOf" srcId="{2D4B71F2-4550-4778-91E8-1ACADBC1C165}" destId="{0D0F7AB0-2F29-4188-8E4F-8F6FA848009C}" srcOrd="0" destOrd="0" presId="urn:microsoft.com/office/officeart/2005/8/layout/bProcess2"/>
    <dgm:cxn modelId="{26762205-924B-4B08-BA90-FCF264C6E1A5}" type="presParOf" srcId="{2D4B71F2-4550-4778-91E8-1ACADBC1C165}" destId="{126B26DB-5631-4CDB-91CB-7DE3AC826853}" srcOrd="1" destOrd="0" presId="urn:microsoft.com/office/officeart/2005/8/layout/bProcess2"/>
    <dgm:cxn modelId="{DA35CAFA-4272-41B2-9F5B-0E905B56B727}" type="presParOf" srcId="{387DAD4C-C3E3-4D04-AF1A-62A0B93C4E94}" destId="{823B6E69-15FE-4B0B-BB48-399F7B687F04}" srcOrd="7" destOrd="0" presId="urn:microsoft.com/office/officeart/2005/8/layout/bProcess2"/>
    <dgm:cxn modelId="{6EC9D40A-BB11-4A3D-A03B-A9BAF43516A1}" type="presParOf" srcId="{387DAD4C-C3E3-4D04-AF1A-62A0B93C4E94}" destId="{4C041357-57CF-49FB-8845-D648D66EBE7E}" srcOrd="8" destOrd="0" presId="urn:microsoft.com/office/officeart/2005/8/layout/bProcess2"/>
    <dgm:cxn modelId="{0442182E-898B-4055-98D7-F6FEBC80A5BD}" type="presParOf" srcId="{4C041357-57CF-49FB-8845-D648D66EBE7E}" destId="{490B5C80-5160-493D-BECA-167502C1D358}" srcOrd="0" destOrd="0" presId="urn:microsoft.com/office/officeart/2005/8/layout/bProcess2"/>
    <dgm:cxn modelId="{ABA3566F-FE93-46EB-9F8F-D52A67077D74}" type="presParOf" srcId="{4C041357-57CF-49FB-8845-D648D66EBE7E}" destId="{17E17CDD-5736-4B79-ADF8-81C1DDA1F4E0}" srcOrd="1" destOrd="0" presId="urn:microsoft.com/office/officeart/2005/8/layout/bProcess2"/>
    <dgm:cxn modelId="{AD3B59EF-74C8-4122-9DE1-389B02BAEB73}" type="presParOf" srcId="{387DAD4C-C3E3-4D04-AF1A-62A0B93C4E94}" destId="{C691B4B5-DC4C-44B4-937D-E21B76159584}" srcOrd="9" destOrd="0" presId="urn:microsoft.com/office/officeart/2005/8/layout/bProcess2"/>
    <dgm:cxn modelId="{42DB0F71-337E-4132-9B45-10D29B0E71A7}" type="presParOf" srcId="{387DAD4C-C3E3-4D04-AF1A-62A0B93C4E94}" destId="{ED182818-0F53-41C7-817B-B968007E8360}" srcOrd="10" destOrd="0" presId="urn:microsoft.com/office/officeart/2005/8/layout/bProcess2"/>
    <dgm:cxn modelId="{6B2B0964-AEB8-4B83-B45A-1D70ABB7B153}" type="presParOf" srcId="{ED182818-0F53-41C7-817B-B968007E8360}" destId="{A9358F81-4E54-4AA7-A9CF-B35992620261}" srcOrd="0" destOrd="0" presId="urn:microsoft.com/office/officeart/2005/8/layout/bProcess2"/>
    <dgm:cxn modelId="{B20624BA-7A02-495B-9B23-650DD7A1C802}" type="presParOf" srcId="{ED182818-0F53-41C7-817B-B968007E8360}" destId="{E900F7FD-B659-45D6-BC6A-539106EB8F8B}" srcOrd="1" destOrd="0" presId="urn:microsoft.com/office/officeart/2005/8/layout/bProcess2"/>
    <dgm:cxn modelId="{0A8DB4A5-EBD8-42FA-A4C7-7D09A76F9BF0}" type="presParOf" srcId="{387DAD4C-C3E3-4D04-AF1A-62A0B93C4E94}" destId="{351E20BA-7B81-4DE8-B07C-A3FF0A542B78}" srcOrd="11" destOrd="0" presId="urn:microsoft.com/office/officeart/2005/8/layout/bProcess2"/>
    <dgm:cxn modelId="{2C21DE8A-0E18-47B5-9401-C77FD5C13E2E}" type="presParOf" srcId="{387DAD4C-C3E3-4D04-AF1A-62A0B93C4E94}" destId="{2A0775E4-CEF8-45B0-BADD-F4DF228AED7D}"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Week 1​-​2 | Project Definition and Scope </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Week 3 | Project Goals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Week 4-6 | Initial Findings </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Week 7-9 | Final Recommendations and Executive Summary</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Week 10 | Presentation to Project Stakeholders</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2574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05377">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1 – continue to review strategies and find the best two based on back tested returns</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2 – Polish up initial findings and create a final report for the CEO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3 – Complete mobile design and development</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4 – Complete dashboard design and development</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5 – Present findings to CEO</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1926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18645">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custScaleX="118142">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custScaleX="118044">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custScaleX="118840">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4148" y="199888"/>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Grab</a:t>
          </a:r>
        </a:p>
      </dsp:txBody>
      <dsp:txXfrm rot="-5400000">
        <a:off x="0" y="458752"/>
        <a:ext cx="906024" cy="388296"/>
      </dsp:txXfrm>
    </dsp:sp>
    <dsp:sp modelId="{4D90626B-35E9-4FCD-A2D4-3BAD3841DBB7}">
      <dsp:nvSpPr>
        <dsp:cNvPr id="0" name=""/>
        <dsp:cNvSpPr/>
      </dsp:nvSpPr>
      <dsp:spPr>
        <a:xfrm rot="5400000">
          <a:off x="5313018" y="-4406993"/>
          <a:ext cx="841308"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kern="1200" dirty="0"/>
        </a:p>
      </dsp:txBody>
      <dsp:txXfrm rot="-5400000">
        <a:off x="906025" y="41069"/>
        <a:ext cx="9614226" cy="759170"/>
      </dsp:txXfrm>
    </dsp:sp>
    <dsp:sp modelId="{DDB1E226-4A0D-4E7A-8277-FCFCF5856335}">
      <dsp:nvSpPr>
        <dsp:cNvPr id="0" name=""/>
        <dsp:cNvSpPr/>
      </dsp:nvSpPr>
      <dsp:spPr>
        <a:xfrm rot="5400000">
          <a:off x="-194148" y="1496769"/>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Problem/ Opportunity</a:t>
          </a:r>
        </a:p>
      </dsp:txBody>
      <dsp:txXfrm rot="-5400000">
        <a:off x="0" y="1755633"/>
        <a:ext cx="906024" cy="388296"/>
      </dsp:txXfrm>
    </dsp:sp>
    <dsp:sp modelId="{D4107748-EE1C-4815-8100-F435BBAEED32}">
      <dsp:nvSpPr>
        <dsp:cNvPr id="0" name=""/>
        <dsp:cNvSpPr/>
      </dsp:nvSpPr>
      <dsp:spPr>
        <a:xfrm rot="5400000">
          <a:off x="5171964" y="-3104371"/>
          <a:ext cx="1123416"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sp:txBody>
      <dsp:txXfrm rot="-5400000">
        <a:off x="906025" y="1216409"/>
        <a:ext cx="9600454" cy="1013734"/>
      </dsp:txXfrm>
    </dsp:sp>
    <dsp:sp modelId="{8B76222F-4EA7-4BDB-8C45-7FBB2693A16A}">
      <dsp:nvSpPr>
        <dsp:cNvPr id="0" name=""/>
        <dsp:cNvSpPr/>
      </dsp:nvSpPr>
      <dsp:spPr>
        <a:xfrm rot="5400000">
          <a:off x="-194148" y="2744599"/>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Solution/ Product</a:t>
          </a:r>
        </a:p>
      </dsp:txBody>
      <dsp:txXfrm rot="-5400000">
        <a:off x="0" y="3003463"/>
        <a:ext cx="906024" cy="388296"/>
      </dsp:txXfrm>
    </dsp:sp>
    <dsp:sp modelId="{5E30F5A9-E108-464C-AA8B-EBC7E77C68C6}">
      <dsp:nvSpPr>
        <dsp:cNvPr id="0" name=""/>
        <dsp:cNvSpPr/>
      </dsp:nvSpPr>
      <dsp:spPr>
        <a:xfrm rot="5400000">
          <a:off x="5221016" y="-1856542"/>
          <a:ext cx="1025311"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$10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sp:txBody>
      <dsp:txXfrm rot="-5400000">
        <a:off x="906024" y="2508502"/>
        <a:ext cx="9605243" cy="925207"/>
      </dsp:txXfrm>
    </dsp:sp>
    <dsp:sp modelId="{226E383E-C786-463B-A44F-AB38B93A99C4}">
      <dsp:nvSpPr>
        <dsp:cNvPr id="0" name=""/>
        <dsp:cNvSpPr/>
      </dsp:nvSpPr>
      <dsp:spPr>
        <a:xfrm rot="5400000">
          <a:off x="-194148" y="3900427"/>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Potential Upside</a:t>
          </a:r>
        </a:p>
      </dsp:txBody>
      <dsp:txXfrm rot="-5400000">
        <a:off x="0" y="4159291"/>
        <a:ext cx="906024" cy="388296"/>
      </dsp:txXfrm>
    </dsp:sp>
    <dsp:sp modelId="{0B8C65E2-C2C6-4797-9F6A-650661F29C65}">
      <dsp:nvSpPr>
        <dsp:cNvPr id="0" name=""/>
        <dsp:cNvSpPr/>
      </dsp:nvSpPr>
      <dsp:spPr>
        <a:xfrm rot="5400000">
          <a:off x="5313018" y="-700714"/>
          <a:ext cx="841308"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strategy employed in the oil space yielded annualized returns of </a:t>
          </a:r>
          <a:r>
            <a:rPr lang="en-US" sz="1100" b="1" kern="1200" dirty="0"/>
            <a:t>26.11% </a:t>
          </a:r>
          <a:r>
            <a:rPr lang="en-US" sz="1100" b="0" kern="1200" dirty="0"/>
            <a:t>and</a:t>
          </a:r>
          <a:r>
            <a:rPr lang="en-US" sz="1100" b="1" kern="1200" dirty="0"/>
            <a:t> 16.8%, </a:t>
          </a:r>
          <a:r>
            <a:rPr lang="en-US" sz="1100" b="0" kern="1200" dirty="0"/>
            <a:t>compared to their underlying commodities  at </a:t>
          </a:r>
          <a:r>
            <a:rPr lang="en-US" sz="1100" b="0" i="1" kern="1200" dirty="0"/>
            <a:t>23.12 </a:t>
          </a:r>
          <a:r>
            <a:rPr lang="en-US" sz="1100" b="0" i="0" kern="1200" dirty="0"/>
            <a:t>and</a:t>
          </a:r>
          <a:r>
            <a:rPr lang="en-US" sz="1100" b="0" i="1" kern="1200" dirty="0"/>
            <a:t> 13.4% </a:t>
          </a:r>
          <a:r>
            <a:rPr lang="en-US" sz="1100" b="0" kern="1200" dirty="0"/>
            <a:t>respectively</a:t>
          </a:r>
          <a:r>
            <a:rPr lang="en-US" sz="1100" b="1" kern="1200" dirty="0"/>
            <a:t>.</a:t>
          </a:r>
          <a:r>
            <a:rPr lang="en-US" sz="1100" kern="1200" dirty="0"/>
            <a:t> The gasoline strategy yielded an annualized return of </a:t>
          </a:r>
          <a:r>
            <a:rPr lang="en-US" sz="1100" b="1" kern="1200" dirty="0"/>
            <a:t>43.9% </a:t>
          </a:r>
          <a:r>
            <a:rPr lang="en-US" sz="1100" b="0" kern="1200" dirty="0"/>
            <a:t>relative to its underlying commodity at </a:t>
          </a:r>
          <a:r>
            <a:rPr lang="en-US" sz="1100" b="0" i="1" kern="1200" dirty="0"/>
            <a:t>23.8% </a:t>
          </a:r>
          <a:r>
            <a:rPr lang="en-US" sz="1100" b="0" kern="1200" dirty="0"/>
            <a:t>for the same period. Both strategies out-performed the broader markets considerably, with the S&amp;P 500 Equal Weighted Energy ETF returning 3.4% for the period.</a:t>
          </a:r>
        </a:p>
      </dsp:txBody>
      <dsp:txXfrm rot="-5400000">
        <a:off x="906025" y="3747348"/>
        <a:ext cx="9614226" cy="7591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5748" y="296083"/>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Competition</a:t>
          </a:r>
        </a:p>
      </dsp:txBody>
      <dsp:txXfrm rot="-5400000">
        <a:off x="1" y="557080"/>
        <a:ext cx="913492" cy="391497"/>
      </dsp:txXfrm>
    </dsp:sp>
    <dsp:sp modelId="{4D90626B-35E9-4FCD-A2D4-3BAD3841DBB7}">
      <dsp:nvSpPr>
        <dsp:cNvPr id="0" name=""/>
        <dsp:cNvSpPr/>
      </dsp:nvSpPr>
      <dsp:spPr>
        <a:xfrm rot="5400000">
          <a:off x="5090302" y="-4176810"/>
          <a:ext cx="1035127"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sp:txBody>
      <dsp:txXfrm rot="-5400000">
        <a:off x="913492" y="50531"/>
        <a:ext cx="9338217" cy="934065"/>
      </dsp:txXfrm>
    </dsp:sp>
    <dsp:sp modelId="{DDB1E226-4A0D-4E7A-8277-FCFCF5856335}">
      <dsp:nvSpPr>
        <dsp:cNvPr id="0" name=""/>
        <dsp:cNvSpPr/>
      </dsp:nvSpPr>
      <dsp:spPr>
        <a:xfrm rot="5400000">
          <a:off x="-195748" y="1545110"/>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Execution</a:t>
          </a:r>
        </a:p>
      </dsp:txBody>
      <dsp:txXfrm rot="-5400000">
        <a:off x="1" y="1806107"/>
        <a:ext cx="913492" cy="391497"/>
      </dsp:txXfrm>
    </dsp:sp>
    <dsp:sp modelId="{D4107748-EE1C-4815-8100-F435BBAEED32}">
      <dsp:nvSpPr>
        <dsp:cNvPr id="0" name=""/>
        <dsp:cNvSpPr/>
      </dsp:nvSpPr>
      <dsp:spPr>
        <a:xfrm rot="5400000">
          <a:off x="5099646" y="-2920890"/>
          <a:ext cx="1016440"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sp:txBody>
      <dsp:txXfrm rot="-5400000">
        <a:off x="913493" y="1314882"/>
        <a:ext cx="9339129" cy="917202"/>
      </dsp:txXfrm>
    </dsp:sp>
    <dsp:sp modelId="{8B76222F-4EA7-4BDB-8C45-7FBB2693A16A}">
      <dsp:nvSpPr>
        <dsp:cNvPr id="0" name=""/>
        <dsp:cNvSpPr/>
      </dsp:nvSpPr>
      <dsp:spPr>
        <a:xfrm rot="5400000">
          <a:off x="-195748" y="2710039"/>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Financials</a:t>
          </a:r>
        </a:p>
      </dsp:txBody>
      <dsp:txXfrm rot="-5400000">
        <a:off x="1" y="2971036"/>
        <a:ext cx="913492" cy="391497"/>
      </dsp:txXfrm>
    </dsp:sp>
    <dsp:sp modelId="{5E30F5A9-E108-464C-AA8B-EBC7E77C68C6}">
      <dsp:nvSpPr>
        <dsp:cNvPr id="0" name=""/>
        <dsp:cNvSpPr/>
      </dsp:nvSpPr>
      <dsp:spPr>
        <a:xfrm rot="5400000">
          <a:off x="5228091" y="-1755961"/>
          <a:ext cx="759550"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The team is seeking a commitment for the initial capital raise at $10 MM, per strategy.</a:t>
          </a:r>
        </a:p>
      </dsp:txBody>
      <dsp:txXfrm rot="-5400000">
        <a:off x="913492" y="2595716"/>
        <a:ext cx="9351670" cy="685394"/>
      </dsp:txXfrm>
    </dsp:sp>
    <dsp:sp modelId="{226E383E-C786-463B-A44F-AB38B93A99C4}">
      <dsp:nvSpPr>
        <dsp:cNvPr id="0" name=""/>
        <dsp:cNvSpPr/>
      </dsp:nvSpPr>
      <dsp:spPr>
        <a:xfrm rot="5400000">
          <a:off x="-195748" y="3874967"/>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Team</a:t>
          </a:r>
        </a:p>
      </dsp:txBody>
      <dsp:txXfrm rot="-5400000">
        <a:off x="1" y="4135964"/>
        <a:ext cx="913492" cy="391497"/>
      </dsp:txXfrm>
    </dsp:sp>
    <dsp:sp modelId="{0B8C65E2-C2C6-4797-9F6A-650661F29C65}">
      <dsp:nvSpPr>
        <dsp:cNvPr id="0" name=""/>
        <dsp:cNvSpPr/>
      </dsp:nvSpPr>
      <dsp:spPr>
        <a:xfrm rot="5400000">
          <a:off x="5183745" y="-591033"/>
          <a:ext cx="848242"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The team brings a wide range of experience in finance, and analytics.  Andrius, Brandon, Josh, and Tate all met at the prestigious MS in  Data Science program at Northwestern University, and will all graduate at the end of this year. </a:t>
          </a:r>
        </a:p>
      </dsp:txBody>
      <dsp:txXfrm rot="-5400000">
        <a:off x="913492" y="3720628"/>
        <a:ext cx="9347340" cy="765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49069" y="251596"/>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Modeling</a:t>
          </a:r>
        </a:p>
      </dsp:txBody>
      <dsp:txXfrm rot="-5400000">
        <a:off x="1" y="583688"/>
        <a:ext cx="1162324" cy="498140"/>
      </dsp:txXfrm>
    </dsp:sp>
    <dsp:sp modelId="{4D90626B-35E9-4FCD-A2D4-3BAD3841DBB7}">
      <dsp:nvSpPr>
        <dsp:cNvPr id="0" name=""/>
        <dsp:cNvSpPr/>
      </dsp:nvSpPr>
      <dsp:spPr>
        <a:xfrm rot="5400000">
          <a:off x="2864658" y="-1684987"/>
          <a:ext cx="1079301" cy="44839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Neural Network(specifically LSTM) – price activity</a:t>
          </a:r>
        </a:p>
        <a:p>
          <a:pPr marL="57150" lvl="1" indent="-57150" algn="l" defTabSz="488950">
            <a:lnSpc>
              <a:spcPct val="90000"/>
            </a:lnSpc>
            <a:spcBef>
              <a:spcPct val="0"/>
            </a:spcBef>
            <a:spcAft>
              <a:spcPct val="15000"/>
            </a:spcAft>
            <a:buChar char="•"/>
          </a:pPr>
          <a:r>
            <a:rPr lang="en-US" sz="1100" kern="1200" dirty="0"/>
            <a:t> Random Forest for classification of signal direction</a:t>
          </a:r>
        </a:p>
        <a:p>
          <a:pPr marL="57150" lvl="1" indent="-57150" algn="l" defTabSz="488950">
            <a:lnSpc>
              <a:spcPct val="90000"/>
            </a:lnSpc>
            <a:spcBef>
              <a:spcPct val="0"/>
            </a:spcBef>
            <a:spcAft>
              <a:spcPct val="15000"/>
            </a:spcAft>
            <a:buChar char="•"/>
          </a:pPr>
          <a:r>
            <a:rPr lang="en-US" sz="1100" kern="1200" dirty="0"/>
            <a:t> Logistic Regression for signal direction</a:t>
          </a:r>
        </a:p>
        <a:p>
          <a:pPr marL="57150" lvl="1" indent="-57150" algn="l" defTabSz="488950">
            <a:lnSpc>
              <a:spcPct val="90000"/>
            </a:lnSpc>
            <a:spcBef>
              <a:spcPct val="0"/>
            </a:spcBef>
            <a:spcAft>
              <a:spcPct val="15000"/>
            </a:spcAft>
            <a:buChar char="•"/>
          </a:pPr>
          <a:r>
            <a:rPr lang="en-US" sz="1100" kern="1200" dirty="0"/>
            <a:t> Linear Regression for price activity</a:t>
          </a:r>
        </a:p>
      </dsp:txBody>
      <dsp:txXfrm rot="-5400000">
        <a:off x="1162325" y="70033"/>
        <a:ext cx="4431281" cy="973927"/>
      </dsp:txXfrm>
    </dsp:sp>
    <dsp:sp modelId="{DDB1E226-4A0D-4E7A-8277-FCFCF5856335}">
      <dsp:nvSpPr>
        <dsp:cNvPr id="0" name=""/>
        <dsp:cNvSpPr/>
      </dsp:nvSpPr>
      <dsp:spPr>
        <a:xfrm rot="5400000">
          <a:off x="-249069" y="1738546"/>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Evaluation</a:t>
          </a:r>
        </a:p>
      </dsp:txBody>
      <dsp:txXfrm rot="-5400000">
        <a:off x="1" y="2070638"/>
        <a:ext cx="1162324" cy="498140"/>
      </dsp:txXfrm>
    </dsp:sp>
    <dsp:sp modelId="{D4107748-EE1C-4815-8100-F435BBAEED32}">
      <dsp:nvSpPr>
        <dsp:cNvPr id="0" name=""/>
        <dsp:cNvSpPr/>
      </dsp:nvSpPr>
      <dsp:spPr>
        <a:xfrm rot="5400000">
          <a:off x="2845662" y="-226455"/>
          <a:ext cx="1117293" cy="4483968"/>
        </a:xfrm>
        <a:prstGeom prst="round2SameRect">
          <a:avLst/>
        </a:prstGeom>
        <a:solidFill>
          <a:schemeClr val="bg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Standard model fit parameters</a:t>
          </a:r>
        </a:p>
        <a:p>
          <a:pPr marL="57150" lvl="1" indent="-57150" algn="l" defTabSz="488950">
            <a:lnSpc>
              <a:spcPct val="90000"/>
            </a:lnSpc>
            <a:spcBef>
              <a:spcPct val="0"/>
            </a:spcBef>
            <a:spcAft>
              <a:spcPct val="15000"/>
            </a:spcAft>
            <a:buChar char="•"/>
          </a:pPr>
          <a:r>
            <a:rPr lang="en-US" sz="1100" kern="1200" dirty="0"/>
            <a:t> Build backtesting framework for real world signal and pattern evaluation</a:t>
          </a:r>
        </a:p>
      </dsp:txBody>
      <dsp:txXfrm rot="-5400000">
        <a:off x="1162325" y="1511424"/>
        <a:ext cx="4429426" cy="1008209"/>
      </dsp:txXfrm>
    </dsp:sp>
    <dsp:sp modelId="{8B76222F-4EA7-4BDB-8C45-7FBB2693A16A}">
      <dsp:nvSpPr>
        <dsp:cNvPr id="0" name=""/>
        <dsp:cNvSpPr/>
      </dsp:nvSpPr>
      <dsp:spPr>
        <a:xfrm rot="5400000">
          <a:off x="-249069" y="3206500"/>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Visualization</a:t>
          </a:r>
        </a:p>
      </dsp:txBody>
      <dsp:txXfrm rot="-5400000">
        <a:off x="1" y="3538592"/>
        <a:ext cx="1162324" cy="498140"/>
      </dsp:txXfrm>
    </dsp:sp>
    <dsp:sp modelId="{5E30F5A9-E108-464C-AA8B-EBC7E77C68C6}">
      <dsp:nvSpPr>
        <dsp:cNvPr id="0" name=""/>
        <dsp:cNvSpPr/>
      </dsp:nvSpPr>
      <dsp:spPr>
        <a:xfrm rot="5400000">
          <a:off x="2864658" y="1255097"/>
          <a:ext cx="1079301" cy="44839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Dashboard Development</a:t>
          </a:r>
        </a:p>
        <a:p>
          <a:pPr marL="57150" lvl="1" indent="-57150" algn="l" defTabSz="488950">
            <a:lnSpc>
              <a:spcPct val="90000"/>
            </a:lnSpc>
            <a:spcBef>
              <a:spcPct val="0"/>
            </a:spcBef>
            <a:spcAft>
              <a:spcPct val="15000"/>
            </a:spcAft>
            <a:buChar char="•"/>
          </a:pPr>
          <a:r>
            <a:rPr lang="en-US" sz="1100" kern="1200" dirty="0"/>
            <a:t> Mobile Application Development</a:t>
          </a:r>
        </a:p>
      </dsp:txBody>
      <dsp:txXfrm rot="-5400000">
        <a:off x="1162325" y="3010118"/>
        <a:ext cx="4431281" cy="9739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34245" y="262155"/>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Data Collection</a:t>
          </a:r>
        </a:p>
      </dsp:txBody>
      <dsp:txXfrm rot="-5400000">
        <a:off x="0" y="574482"/>
        <a:ext cx="1093144" cy="468490"/>
      </dsp:txXfrm>
    </dsp:sp>
    <dsp:sp modelId="{4D90626B-35E9-4FCD-A2D4-3BAD3841DBB7}">
      <dsp:nvSpPr>
        <dsp:cNvPr id="0" name=""/>
        <dsp:cNvSpPr/>
      </dsp:nvSpPr>
      <dsp:spPr>
        <a:xfrm rot="5400000">
          <a:off x="2822499" y="-1701445"/>
          <a:ext cx="1015062"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Data warehouse server to archive global index data.</a:t>
          </a:r>
        </a:p>
        <a:p>
          <a:pPr marL="57150" lvl="1" indent="-57150" algn="l" defTabSz="488950">
            <a:lnSpc>
              <a:spcPct val="90000"/>
            </a:lnSpc>
            <a:spcBef>
              <a:spcPct val="0"/>
            </a:spcBef>
            <a:spcAft>
              <a:spcPct val="15000"/>
            </a:spcAft>
            <a:buChar char="•"/>
          </a:pPr>
          <a:r>
            <a:rPr lang="en-US" sz="1100" kern="1200" dirty="0"/>
            <a:t> Repeatable process to download future contracts from the Department of Energy data.</a:t>
          </a:r>
        </a:p>
        <a:p>
          <a:pPr marL="57150" lvl="1" indent="-57150" algn="l" defTabSz="488950">
            <a:lnSpc>
              <a:spcPct val="90000"/>
            </a:lnSpc>
            <a:spcBef>
              <a:spcPct val="0"/>
            </a:spcBef>
            <a:spcAft>
              <a:spcPct val="15000"/>
            </a:spcAft>
            <a:buChar char="•"/>
          </a:pPr>
          <a:r>
            <a:rPr lang="en-US" sz="1100" kern="1200" dirty="0"/>
            <a:t> This will be a bespoke proprietary data set and will be owned by Quantum Capital Management.</a:t>
          </a:r>
        </a:p>
      </dsp:txBody>
      <dsp:txXfrm rot="-5400000">
        <a:off x="1093144" y="77461"/>
        <a:ext cx="4424222" cy="915960"/>
      </dsp:txXfrm>
    </dsp:sp>
    <dsp:sp modelId="{DDB1E226-4A0D-4E7A-8277-FCFCF5856335}">
      <dsp:nvSpPr>
        <dsp:cNvPr id="0" name=""/>
        <dsp:cNvSpPr/>
      </dsp:nvSpPr>
      <dsp:spPr>
        <a:xfrm rot="5400000">
          <a:off x="-234245" y="1915976"/>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&amp; Understanding</a:t>
          </a:r>
        </a:p>
      </dsp:txBody>
      <dsp:txXfrm rot="-5400000">
        <a:off x="0" y="2228303"/>
        <a:ext cx="1093144" cy="468490"/>
      </dsp:txXfrm>
    </dsp:sp>
    <dsp:sp modelId="{D4107748-EE1C-4815-8100-F435BBAEED32}">
      <dsp:nvSpPr>
        <dsp:cNvPr id="0" name=""/>
        <dsp:cNvSpPr/>
      </dsp:nvSpPr>
      <dsp:spPr>
        <a:xfrm rot="5400000">
          <a:off x="2550534" y="-47624"/>
          <a:ext cx="1558993"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Analyze future contract curves.</a:t>
          </a:r>
        </a:p>
        <a:p>
          <a:pPr marL="57150" lvl="1" indent="-57150" algn="l" defTabSz="488950">
            <a:lnSpc>
              <a:spcPct val="90000"/>
            </a:lnSpc>
            <a:spcBef>
              <a:spcPct val="0"/>
            </a:spcBef>
            <a:spcAft>
              <a:spcPct val="15000"/>
            </a:spcAft>
            <a:buChar char="•"/>
          </a:pPr>
          <a:r>
            <a:rPr lang="en-US" sz="1100" kern="1200" dirty="0"/>
            <a:t> Analyze for contango and backwardation - potential feature development.</a:t>
          </a:r>
        </a:p>
        <a:p>
          <a:pPr marL="57150" lvl="1" indent="-57150" algn="l" defTabSz="488950">
            <a:lnSpc>
              <a:spcPct val="90000"/>
            </a:lnSpc>
            <a:spcBef>
              <a:spcPct val="0"/>
            </a:spcBef>
            <a:spcAft>
              <a:spcPct val="15000"/>
            </a:spcAft>
            <a:buChar char="•"/>
          </a:pPr>
          <a:r>
            <a:rPr lang="en-US" sz="1100" kern="1200" dirty="0"/>
            <a:t> Fit additional feature sets such as Bollinger Bands and Exponential Moving Averages.</a:t>
          </a:r>
        </a:p>
        <a:p>
          <a:pPr marL="57150" lvl="1" indent="-57150" algn="l" defTabSz="488950">
            <a:lnSpc>
              <a:spcPct val="90000"/>
            </a:lnSpc>
            <a:spcBef>
              <a:spcPct val="0"/>
            </a:spcBef>
            <a:spcAft>
              <a:spcPct val="15000"/>
            </a:spcAft>
            <a:buChar char="•"/>
          </a:pPr>
          <a:r>
            <a:rPr lang="en-US" sz="1100" kern="1200" dirty="0"/>
            <a:t> Analyze correlations (Pearson’s, Spearman’s and Tau’s).</a:t>
          </a:r>
        </a:p>
        <a:p>
          <a:pPr marL="57150" lvl="1" indent="-57150" algn="l" defTabSz="488950">
            <a:lnSpc>
              <a:spcPct val="90000"/>
            </a:lnSpc>
            <a:spcBef>
              <a:spcPct val="0"/>
            </a:spcBef>
            <a:spcAft>
              <a:spcPct val="15000"/>
            </a:spcAft>
            <a:buChar char="•"/>
          </a:pPr>
          <a:r>
            <a:rPr lang="en-US" sz="1100" kern="1200" dirty="0"/>
            <a:t> Initial data set was over 4,000 attributes, for the purpose of this project we will be significantly pruning</a:t>
          </a:r>
          <a:r>
            <a:rPr lang="en-US" sz="800" kern="1200" dirty="0"/>
            <a:t>.</a:t>
          </a:r>
        </a:p>
      </dsp:txBody>
      <dsp:txXfrm rot="-5400000">
        <a:off x="1093144" y="1485870"/>
        <a:ext cx="4397669" cy="1406785"/>
      </dsp:txXfrm>
    </dsp:sp>
    <dsp:sp modelId="{8B76222F-4EA7-4BDB-8C45-7FBB2693A16A}">
      <dsp:nvSpPr>
        <dsp:cNvPr id="0" name=""/>
        <dsp:cNvSpPr/>
      </dsp:nvSpPr>
      <dsp:spPr>
        <a:xfrm rot="5400000">
          <a:off x="-234245" y="3297831"/>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Data Preparation</a:t>
          </a:r>
        </a:p>
      </dsp:txBody>
      <dsp:txXfrm rot="-5400000">
        <a:off x="0" y="3610158"/>
        <a:ext cx="1093144" cy="468490"/>
      </dsp:txXfrm>
    </dsp:sp>
    <dsp:sp modelId="{5E30F5A9-E108-464C-AA8B-EBC7E77C68C6}">
      <dsp:nvSpPr>
        <dsp:cNvPr id="0" name=""/>
        <dsp:cNvSpPr/>
      </dsp:nvSpPr>
      <dsp:spPr>
        <a:xfrm rot="5400000">
          <a:off x="2822499" y="1334230"/>
          <a:ext cx="1015062"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Outlier Detection.</a:t>
          </a:r>
        </a:p>
        <a:p>
          <a:pPr marL="57150" lvl="1" indent="-57150" algn="l" defTabSz="488950">
            <a:lnSpc>
              <a:spcPct val="90000"/>
            </a:lnSpc>
            <a:spcBef>
              <a:spcPct val="0"/>
            </a:spcBef>
            <a:spcAft>
              <a:spcPct val="15000"/>
            </a:spcAft>
            <a:buChar char="•"/>
          </a:pPr>
          <a:r>
            <a:rPr lang="en-US" sz="1100" kern="1200" dirty="0"/>
            <a:t> Standardization and Normalization for Linear and Neural Network analysis</a:t>
          </a:r>
        </a:p>
        <a:p>
          <a:pPr marL="57150" lvl="1" indent="-57150" algn="l" defTabSz="488950">
            <a:lnSpc>
              <a:spcPct val="90000"/>
            </a:lnSpc>
            <a:spcBef>
              <a:spcPct val="0"/>
            </a:spcBef>
            <a:spcAft>
              <a:spcPct val="15000"/>
            </a:spcAft>
            <a:buChar char="•"/>
          </a:pPr>
          <a:r>
            <a:rPr lang="en-US" sz="1100" kern="1200" dirty="0"/>
            <a:t> Fill missing values</a:t>
          </a:r>
        </a:p>
        <a:p>
          <a:pPr marL="57150" lvl="1" indent="-57150" algn="l" defTabSz="488950">
            <a:lnSpc>
              <a:spcPct val="90000"/>
            </a:lnSpc>
            <a:spcBef>
              <a:spcPct val="0"/>
            </a:spcBef>
            <a:spcAft>
              <a:spcPct val="15000"/>
            </a:spcAft>
            <a:buChar char="•"/>
          </a:pPr>
          <a:r>
            <a:rPr lang="en-US" sz="1100" kern="1200" dirty="0"/>
            <a:t> Output to csv files for further processing</a:t>
          </a:r>
        </a:p>
      </dsp:txBody>
      <dsp:txXfrm rot="-5400000">
        <a:off x="1093144" y="3113137"/>
        <a:ext cx="4424222" cy="9159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26FFF-1BCE-497E-9236-137E4AB749A6}">
      <dsp:nvSpPr>
        <dsp:cNvPr id="0" name=""/>
        <dsp:cNvSpPr/>
      </dsp:nvSpPr>
      <dsp:spPr>
        <a:xfrm>
          <a:off x="0" y="510896"/>
          <a:ext cx="960873" cy="9608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Data pre-processing, normalization and augmentation.</a:t>
          </a:r>
        </a:p>
      </dsp:txBody>
      <dsp:txXfrm>
        <a:off x="140717" y="651613"/>
        <a:ext cx="679439" cy="679439"/>
      </dsp:txXfrm>
    </dsp:sp>
    <dsp:sp modelId="{3F893DE1-F8DD-43E1-A9E4-FF7659F44825}">
      <dsp:nvSpPr>
        <dsp:cNvPr id="0" name=""/>
        <dsp:cNvSpPr/>
      </dsp:nvSpPr>
      <dsp:spPr>
        <a:xfrm rot="10800000">
          <a:off x="312283" y="1595842"/>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3D272F9-B202-4185-B75F-A40FCAD78F64}">
      <dsp:nvSpPr>
        <dsp:cNvPr id="0" name=""/>
        <dsp:cNvSpPr/>
      </dsp:nvSpPr>
      <dsp:spPr>
        <a:xfrm>
          <a:off x="159985" y="1968060"/>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a:t>Risk profiles</a:t>
          </a:r>
          <a:r>
            <a:rPr lang="en-US" sz="500" kern="1200"/>
            <a:t> for each of the various assets &amp; corresponding parametric model estimates.</a:t>
          </a:r>
        </a:p>
      </dsp:txBody>
      <dsp:txXfrm>
        <a:off x="253843" y="2061918"/>
        <a:ext cx="453186" cy="453186"/>
      </dsp:txXfrm>
    </dsp:sp>
    <dsp:sp modelId="{913C3F73-9CB0-4919-B273-B464C91B1645}">
      <dsp:nvSpPr>
        <dsp:cNvPr id="0" name=""/>
        <dsp:cNvSpPr/>
      </dsp:nvSpPr>
      <dsp:spPr>
        <a:xfrm rot="10800000">
          <a:off x="312283" y="2813028"/>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8C127A9-F4F2-458E-AD34-E8B64D013D42}">
      <dsp:nvSpPr>
        <dsp:cNvPr id="0" name=""/>
        <dsp:cNvSpPr/>
      </dsp:nvSpPr>
      <dsp:spPr>
        <a:xfrm>
          <a:off x="159985" y="3265239"/>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Preliminary time series analysis &amp; statistical correlations for </a:t>
          </a:r>
          <a:r>
            <a:rPr lang="en-US" sz="500" b="1" kern="1200"/>
            <a:t>Crude products</a:t>
          </a:r>
          <a:endParaRPr lang="en-US" sz="500" kern="1200"/>
        </a:p>
      </dsp:txBody>
      <dsp:txXfrm>
        <a:off x="253843" y="3359097"/>
        <a:ext cx="453186" cy="453186"/>
      </dsp:txXfrm>
    </dsp:sp>
    <dsp:sp modelId="{C33B0F37-F00C-42F3-A67E-FDCCB04607F2}">
      <dsp:nvSpPr>
        <dsp:cNvPr id="0" name=""/>
        <dsp:cNvSpPr/>
      </dsp:nvSpPr>
      <dsp:spPr>
        <a:xfrm rot="5400000">
          <a:off x="1040383" y="3454174"/>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E57C9D4-4A27-4684-8264-D52899EBB897}">
      <dsp:nvSpPr>
        <dsp:cNvPr id="0" name=""/>
        <dsp:cNvSpPr/>
      </dsp:nvSpPr>
      <dsp:spPr>
        <a:xfrm>
          <a:off x="1601295" y="3265239"/>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A predictive model for WTI, and corresponding trading strategy (</a:t>
          </a:r>
          <a:r>
            <a:rPr lang="en-US" sz="500" b="1" kern="1200"/>
            <a:t>mean-revision</a:t>
          </a:r>
          <a:r>
            <a:rPr lang="en-US" sz="500" kern="1200"/>
            <a:t>).</a:t>
          </a:r>
        </a:p>
      </dsp:txBody>
      <dsp:txXfrm>
        <a:off x="1695153" y="3359097"/>
        <a:ext cx="453186" cy="453186"/>
      </dsp:txXfrm>
    </dsp:sp>
    <dsp:sp modelId="{88781349-7665-41DB-AA2C-89134366FDC5}">
      <dsp:nvSpPr>
        <dsp:cNvPr id="0" name=""/>
        <dsp:cNvSpPr/>
      </dsp:nvSpPr>
      <dsp:spPr>
        <a:xfrm>
          <a:off x="1753594" y="2798140"/>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57D212B-AC52-4F2F-8201-CD0C4A509566}">
      <dsp:nvSpPr>
        <dsp:cNvPr id="0" name=""/>
        <dsp:cNvSpPr/>
      </dsp:nvSpPr>
      <dsp:spPr>
        <a:xfrm>
          <a:off x="1601295" y="1968060"/>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Initial backtest results </a:t>
          </a:r>
          <a:r>
            <a:rPr lang="en-US" sz="500" b="1" kern="1200"/>
            <a:t>yield net positive PnL and returns</a:t>
          </a:r>
          <a:r>
            <a:rPr lang="en-US" sz="500" kern="1200"/>
            <a:t> for the testing period (2019).</a:t>
          </a:r>
        </a:p>
      </dsp:txBody>
      <dsp:txXfrm>
        <a:off x="1695153" y="2061918"/>
        <a:ext cx="453186" cy="453186"/>
      </dsp:txXfrm>
    </dsp:sp>
    <dsp:sp modelId="{96135080-70D6-4356-9D44-EC4036CE92A1}">
      <dsp:nvSpPr>
        <dsp:cNvPr id="0" name=""/>
        <dsp:cNvSpPr/>
      </dsp:nvSpPr>
      <dsp:spPr>
        <a:xfrm>
          <a:off x="1753594" y="1500960"/>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97FD8A1-514F-44B9-BD0C-52B752D2126D}">
      <dsp:nvSpPr>
        <dsp:cNvPr id="0" name=""/>
        <dsp:cNvSpPr/>
      </dsp:nvSpPr>
      <dsp:spPr>
        <a:xfrm>
          <a:off x="1601295" y="670881"/>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WTI mean revision strategy performance is </a:t>
          </a:r>
          <a:r>
            <a:rPr lang="en-US" sz="500" b="1" kern="1200"/>
            <a:t>22.39%</a:t>
          </a:r>
          <a:r>
            <a:rPr lang="en-US" sz="500" kern="1200"/>
            <a:t> annualized returns.</a:t>
          </a:r>
        </a:p>
      </dsp:txBody>
      <dsp:txXfrm>
        <a:off x="1695153" y="764739"/>
        <a:ext cx="453186" cy="453186"/>
      </dsp:txXfrm>
    </dsp:sp>
    <dsp:sp modelId="{11B6D98F-DE0E-4F4B-802F-CEE8CE262303}">
      <dsp:nvSpPr>
        <dsp:cNvPr id="0" name=""/>
        <dsp:cNvSpPr/>
      </dsp:nvSpPr>
      <dsp:spPr>
        <a:xfrm rot="5400000">
          <a:off x="2401700" y="859815"/>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0448830-1EE0-4080-A09E-FBC06ADC975A}">
      <dsp:nvSpPr>
        <dsp:cNvPr id="0" name=""/>
        <dsp:cNvSpPr/>
      </dsp:nvSpPr>
      <dsp:spPr>
        <a:xfrm>
          <a:off x="2882620" y="510896"/>
          <a:ext cx="960873" cy="9608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The trade execution / PnL </a:t>
          </a:r>
          <a:r>
            <a:rPr lang="en-US" sz="700" b="1" kern="1200"/>
            <a:t>dashboard</a:t>
          </a:r>
          <a:r>
            <a:rPr lang="en-US" sz="700" kern="1200"/>
            <a:t> is functional locally.</a:t>
          </a:r>
        </a:p>
      </dsp:txBody>
      <dsp:txXfrm>
        <a:off x="3023337" y="651613"/>
        <a:ext cx="679439" cy="6794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63A9F-C9A8-49FB-B09C-B1B4A405CF78}">
      <dsp:nvSpPr>
        <dsp:cNvPr id="0" name=""/>
        <dsp:cNvSpPr/>
      </dsp:nvSpPr>
      <dsp:spPr>
        <a:xfrm>
          <a:off x="134593"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 pre-processing, normalization and augmentation.</a:t>
          </a:r>
        </a:p>
      </dsp:txBody>
      <dsp:txXfrm>
        <a:off x="134593" y="368"/>
        <a:ext cx="1759097" cy="1055458"/>
      </dsp:txXfrm>
    </dsp:sp>
    <dsp:sp modelId="{4585D7DA-FB8E-4939-8844-5B27A31D7CE3}">
      <dsp:nvSpPr>
        <dsp:cNvPr id="0" name=""/>
        <dsp:cNvSpPr/>
      </dsp:nvSpPr>
      <dsp:spPr>
        <a:xfrm>
          <a:off x="2069600"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Risk profiles</a:t>
          </a:r>
          <a:r>
            <a:rPr lang="en-US" sz="1300" kern="1200"/>
            <a:t> for each of the various assets &amp; corresponding parametric model estimates.</a:t>
          </a:r>
        </a:p>
      </dsp:txBody>
      <dsp:txXfrm>
        <a:off x="2069600" y="368"/>
        <a:ext cx="1759097" cy="1055458"/>
      </dsp:txXfrm>
    </dsp:sp>
    <dsp:sp modelId="{142AD245-3885-4CE5-9E11-E922C0D3630D}">
      <dsp:nvSpPr>
        <dsp:cNvPr id="0" name=""/>
        <dsp:cNvSpPr/>
      </dsp:nvSpPr>
      <dsp:spPr>
        <a:xfrm>
          <a:off x="134593"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Preliminary time series analysis &amp; statistical correlations for </a:t>
          </a:r>
          <a:r>
            <a:rPr lang="en-US" sz="1300" b="1" kern="1200"/>
            <a:t>Crude products</a:t>
          </a:r>
          <a:endParaRPr lang="en-US" sz="1300" kern="1200"/>
        </a:p>
      </dsp:txBody>
      <dsp:txXfrm>
        <a:off x="134593" y="1231737"/>
        <a:ext cx="1759097" cy="1055458"/>
      </dsp:txXfrm>
    </dsp:sp>
    <dsp:sp modelId="{09C2884F-1374-40C3-ADEB-A3A0DD5A1086}">
      <dsp:nvSpPr>
        <dsp:cNvPr id="0" name=""/>
        <dsp:cNvSpPr/>
      </dsp:nvSpPr>
      <dsp:spPr>
        <a:xfrm>
          <a:off x="2069600"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predictive model for WTI, and corresponding trading strategy (</a:t>
          </a:r>
          <a:r>
            <a:rPr lang="en-US" sz="1300" b="1" kern="1200" dirty="0"/>
            <a:t>mean-revision</a:t>
          </a:r>
          <a:r>
            <a:rPr lang="en-US" sz="1300" kern="1200" dirty="0"/>
            <a:t>).</a:t>
          </a:r>
        </a:p>
      </dsp:txBody>
      <dsp:txXfrm>
        <a:off x="2069600" y="1231737"/>
        <a:ext cx="1759097" cy="1055458"/>
      </dsp:txXfrm>
    </dsp:sp>
    <dsp:sp modelId="{CF3FECEB-6DAB-46A1-AF4C-470282B5661F}">
      <dsp:nvSpPr>
        <dsp:cNvPr id="0" name=""/>
        <dsp:cNvSpPr/>
      </dsp:nvSpPr>
      <dsp:spPr>
        <a:xfrm>
          <a:off x="134593"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Initial backtest results </a:t>
          </a:r>
          <a:r>
            <a:rPr lang="en-US" sz="1300" b="1" kern="1200"/>
            <a:t>yield net positive PnL and returns</a:t>
          </a:r>
          <a:r>
            <a:rPr lang="en-US" sz="1300" kern="1200"/>
            <a:t> for the testing period (2019).</a:t>
          </a:r>
        </a:p>
      </dsp:txBody>
      <dsp:txXfrm>
        <a:off x="134593" y="2463105"/>
        <a:ext cx="1759097" cy="1055458"/>
      </dsp:txXfrm>
    </dsp:sp>
    <dsp:sp modelId="{1AC09037-BCB9-4F48-8488-FC0A7E350DCC}">
      <dsp:nvSpPr>
        <dsp:cNvPr id="0" name=""/>
        <dsp:cNvSpPr/>
      </dsp:nvSpPr>
      <dsp:spPr>
        <a:xfrm>
          <a:off x="2069600"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WTI mean revision strategy performance is </a:t>
          </a:r>
          <a:r>
            <a:rPr lang="en-US" sz="1300" b="1" kern="1200" dirty="0"/>
            <a:t>26.11%</a:t>
          </a:r>
          <a:r>
            <a:rPr lang="en-US" sz="1300" kern="1200" dirty="0"/>
            <a:t> year to date.</a:t>
          </a:r>
        </a:p>
      </dsp:txBody>
      <dsp:txXfrm>
        <a:off x="2069600" y="2463105"/>
        <a:ext cx="1759097" cy="1055458"/>
      </dsp:txXfrm>
    </dsp:sp>
    <dsp:sp modelId="{72008F5A-68FB-4B21-A5B8-7EF4725ACE1A}">
      <dsp:nvSpPr>
        <dsp:cNvPr id="0" name=""/>
        <dsp:cNvSpPr/>
      </dsp:nvSpPr>
      <dsp:spPr>
        <a:xfrm>
          <a:off x="1102097" y="3694474"/>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trade execution / PnL </a:t>
          </a:r>
          <a:r>
            <a:rPr lang="en-US" sz="1300" b="1" kern="1200"/>
            <a:t>dashboard</a:t>
          </a:r>
          <a:r>
            <a:rPr lang="en-US" sz="1300" kern="1200"/>
            <a:t> is functional locally.</a:t>
          </a:r>
        </a:p>
      </dsp:txBody>
      <dsp:txXfrm>
        <a:off x="1102097" y="3694474"/>
        <a:ext cx="1759097" cy="10554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C60772-AFFA-49AC-87B9-5EC36B1DFFA4}">
      <dsp:nvSpPr>
        <dsp:cNvPr id="0" name=""/>
        <dsp:cNvSpPr/>
      </dsp:nvSpPr>
      <dsp:spPr>
        <a:xfrm>
          <a:off x="0" y="522693"/>
          <a:ext cx="996501" cy="9965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Data pre-processing, normalization and augmentation.</a:t>
          </a:r>
        </a:p>
      </dsp:txBody>
      <dsp:txXfrm>
        <a:off x="145934" y="668627"/>
        <a:ext cx="704633" cy="704633"/>
      </dsp:txXfrm>
    </dsp:sp>
    <dsp:sp modelId="{BB0937C7-8AD8-41D4-9BAD-B3D5DDDA9E0B}">
      <dsp:nvSpPr>
        <dsp:cNvPr id="0" name=""/>
        <dsp:cNvSpPr/>
      </dsp:nvSpPr>
      <dsp:spPr>
        <a:xfrm rot="10800000">
          <a:off x="323862" y="16478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7B8A98-E91C-451F-833B-AC9706CFDE37}">
      <dsp:nvSpPr>
        <dsp:cNvPr id="0" name=""/>
        <dsp:cNvSpPr/>
      </dsp:nvSpPr>
      <dsp:spPr>
        <a:xfrm>
          <a:off x="165917" y="2033886"/>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a:t>Risk profiles</a:t>
          </a:r>
          <a:r>
            <a:rPr lang="en-US" sz="500" kern="1200"/>
            <a:t> for each of the various assets &amp; corresponding parametric model estimates.</a:t>
          </a:r>
        </a:p>
      </dsp:txBody>
      <dsp:txXfrm>
        <a:off x="263255" y="2131224"/>
        <a:ext cx="469990" cy="469990"/>
      </dsp:txXfrm>
    </dsp:sp>
    <dsp:sp modelId="{DCE3CF86-3D78-4B65-9761-FAC5361CB4F4}">
      <dsp:nvSpPr>
        <dsp:cNvPr id="0" name=""/>
        <dsp:cNvSpPr/>
      </dsp:nvSpPr>
      <dsp:spPr>
        <a:xfrm rot="10800000">
          <a:off x="323862" y="291018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555411-D11D-482C-8723-6683D94C197C}">
      <dsp:nvSpPr>
        <dsp:cNvPr id="0" name=""/>
        <dsp:cNvSpPr/>
      </dsp:nvSpPr>
      <dsp:spPr>
        <a:xfrm>
          <a:off x="165917" y="3379163"/>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Preliminary time series analysis &amp; statistical correlations for </a:t>
          </a:r>
          <a:r>
            <a:rPr lang="en-US" sz="500" b="1" kern="1200"/>
            <a:t>Gasoline products</a:t>
          </a:r>
          <a:endParaRPr lang="en-US" sz="500" kern="1200"/>
        </a:p>
      </dsp:txBody>
      <dsp:txXfrm>
        <a:off x="263255" y="3476501"/>
        <a:ext cx="469990" cy="469990"/>
      </dsp:txXfrm>
    </dsp:sp>
    <dsp:sp modelId="{4C2D5748-334A-42E5-8AD3-0F90C2BA446D}">
      <dsp:nvSpPr>
        <dsp:cNvPr id="0" name=""/>
        <dsp:cNvSpPr/>
      </dsp:nvSpPr>
      <dsp:spPr>
        <a:xfrm rot="5400000">
          <a:off x="1078958" y="3575102"/>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6B26DB-5631-4CDB-91CB-7DE3AC826853}">
      <dsp:nvSpPr>
        <dsp:cNvPr id="0" name=""/>
        <dsp:cNvSpPr/>
      </dsp:nvSpPr>
      <dsp:spPr>
        <a:xfrm>
          <a:off x="1660668" y="3379163"/>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 predictive model for Gasoline, and corresponding trading strategy (</a:t>
          </a:r>
          <a:r>
            <a:rPr lang="en-US" sz="500" b="1" kern="1200" dirty="0"/>
            <a:t>mean-revision</a:t>
          </a:r>
          <a:r>
            <a:rPr lang="en-US" sz="500" kern="1200" dirty="0"/>
            <a:t>).</a:t>
          </a:r>
        </a:p>
      </dsp:txBody>
      <dsp:txXfrm>
        <a:off x="1758006" y="3476501"/>
        <a:ext cx="469990" cy="469990"/>
      </dsp:txXfrm>
    </dsp:sp>
    <dsp:sp modelId="{823B6E69-15FE-4B0B-BB48-399F7B687F04}">
      <dsp:nvSpPr>
        <dsp:cNvPr id="0" name=""/>
        <dsp:cNvSpPr/>
      </dsp:nvSpPr>
      <dsp:spPr>
        <a:xfrm>
          <a:off x="1818614" y="289474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E17CDD-5736-4B79-ADF8-81C1DDA1F4E0}">
      <dsp:nvSpPr>
        <dsp:cNvPr id="0" name=""/>
        <dsp:cNvSpPr/>
      </dsp:nvSpPr>
      <dsp:spPr>
        <a:xfrm>
          <a:off x="1660668" y="2033886"/>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Initial backtest results </a:t>
          </a:r>
          <a:r>
            <a:rPr lang="en-US" sz="500" b="1" kern="1200"/>
            <a:t>yield net positive PnL and returns</a:t>
          </a:r>
          <a:r>
            <a:rPr lang="en-US" sz="500" kern="1200"/>
            <a:t> for the testing period (2019).</a:t>
          </a:r>
        </a:p>
      </dsp:txBody>
      <dsp:txXfrm>
        <a:off x="1758006" y="2131224"/>
        <a:ext cx="469990" cy="469990"/>
      </dsp:txXfrm>
    </dsp:sp>
    <dsp:sp modelId="{C691B4B5-DC4C-44B4-937D-E21B76159584}">
      <dsp:nvSpPr>
        <dsp:cNvPr id="0" name=""/>
        <dsp:cNvSpPr/>
      </dsp:nvSpPr>
      <dsp:spPr>
        <a:xfrm>
          <a:off x="1818614" y="15494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00F7FD-B659-45D6-BC6A-539106EB8F8B}">
      <dsp:nvSpPr>
        <dsp:cNvPr id="0" name=""/>
        <dsp:cNvSpPr/>
      </dsp:nvSpPr>
      <dsp:spPr>
        <a:xfrm>
          <a:off x="1660668" y="688610"/>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WTI mean revision strategy performance is </a:t>
          </a:r>
          <a:r>
            <a:rPr lang="en-US" sz="500" b="1" kern="1200"/>
            <a:t>29.27%</a:t>
          </a:r>
          <a:r>
            <a:rPr lang="en-US" sz="500" kern="1200"/>
            <a:t> annualized returns.</a:t>
          </a:r>
        </a:p>
      </dsp:txBody>
      <dsp:txXfrm>
        <a:off x="1758006" y="785948"/>
        <a:ext cx="469990" cy="469990"/>
      </dsp:txXfrm>
    </dsp:sp>
    <dsp:sp modelId="{351E20BA-7B81-4DE8-B07C-A3FF0A542B78}">
      <dsp:nvSpPr>
        <dsp:cNvPr id="0" name=""/>
        <dsp:cNvSpPr/>
      </dsp:nvSpPr>
      <dsp:spPr>
        <a:xfrm rot="5400000">
          <a:off x="2490751" y="884550"/>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0775E4-CEF8-45B0-BADD-F4DF228AED7D}">
      <dsp:nvSpPr>
        <dsp:cNvPr id="0" name=""/>
        <dsp:cNvSpPr/>
      </dsp:nvSpPr>
      <dsp:spPr>
        <a:xfrm>
          <a:off x="2989503" y="522693"/>
          <a:ext cx="996501" cy="9965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The trade execution / PnL </a:t>
          </a:r>
          <a:r>
            <a:rPr lang="en-US" sz="700" b="1" kern="1200"/>
            <a:t>dashboard</a:t>
          </a:r>
          <a:r>
            <a:rPr lang="en-US" sz="700" kern="1200"/>
            <a:t> is functional locally.</a:t>
          </a:r>
        </a:p>
      </dsp:txBody>
      <dsp:txXfrm>
        <a:off x="3135437" y="668627"/>
        <a:ext cx="704633" cy="7046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60164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332382"/>
          <a:ext cx="825341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1​-​2 | Project Definition and Scope </a:t>
          </a:r>
        </a:p>
      </dsp:txBody>
      <dsp:txXfrm>
        <a:off x="459135" y="359762"/>
        <a:ext cx="8198650" cy="506120"/>
      </dsp:txXfrm>
    </dsp:sp>
    <dsp:sp modelId="{4271AD90-BED2-4DAD-94B7-C078DB7ECC09}">
      <dsp:nvSpPr>
        <dsp:cNvPr id="0" name=""/>
        <dsp:cNvSpPr/>
      </dsp:nvSpPr>
      <dsp:spPr>
        <a:xfrm>
          <a:off x="0" y="146348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183044"/>
          <a:ext cx="69164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3 | Project Goals </a:t>
          </a:r>
        </a:p>
      </dsp:txBody>
      <dsp:txXfrm>
        <a:off x="496205" y="1210424"/>
        <a:ext cx="6861719" cy="506120"/>
      </dsp:txXfrm>
    </dsp:sp>
    <dsp:sp modelId="{2307B105-E2DA-4819-9FF3-F2400847526E}">
      <dsp:nvSpPr>
        <dsp:cNvPr id="0" name=""/>
        <dsp:cNvSpPr/>
      </dsp:nvSpPr>
      <dsp:spPr>
        <a:xfrm>
          <a:off x="0" y="232532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4488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4-6 | Initial Findings </a:t>
          </a:r>
        </a:p>
      </dsp:txBody>
      <dsp:txXfrm>
        <a:off x="496205" y="2072264"/>
        <a:ext cx="6508797" cy="506120"/>
      </dsp:txXfrm>
    </dsp:sp>
    <dsp:sp modelId="{F56664BA-D175-47FF-803E-0B4D507B71CB}">
      <dsp:nvSpPr>
        <dsp:cNvPr id="0" name=""/>
        <dsp:cNvSpPr/>
      </dsp:nvSpPr>
      <dsp:spPr>
        <a:xfrm>
          <a:off x="0" y="318716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0672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7-9 | Final Recommendations and Executive Summary</a:t>
          </a:r>
        </a:p>
      </dsp:txBody>
      <dsp:txXfrm>
        <a:off x="496205" y="2934104"/>
        <a:ext cx="6508797" cy="506120"/>
      </dsp:txXfrm>
    </dsp:sp>
    <dsp:sp modelId="{9595292E-70B0-42EA-B207-290416F80A3F}">
      <dsp:nvSpPr>
        <dsp:cNvPr id="0" name=""/>
        <dsp:cNvSpPr/>
      </dsp:nvSpPr>
      <dsp:spPr>
        <a:xfrm>
          <a:off x="0" y="404900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76856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10 | Presentation to Project Stakeholders</a:t>
          </a:r>
        </a:p>
      </dsp:txBody>
      <dsp:txXfrm>
        <a:off x="496205" y="3795944"/>
        <a:ext cx="6508797" cy="5061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40976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112159"/>
          <a:ext cx="782809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1 – continue to review strategies and find the best two based on back tested returns</a:t>
          </a:r>
        </a:p>
      </dsp:txBody>
      <dsp:txXfrm>
        <a:off x="462017" y="142421"/>
        <a:ext cx="7767567" cy="559396"/>
      </dsp:txXfrm>
    </dsp:sp>
    <dsp:sp modelId="{4271AD90-BED2-4DAD-94B7-C078DB7ECC09}">
      <dsp:nvSpPr>
        <dsp:cNvPr id="0" name=""/>
        <dsp:cNvSpPr/>
      </dsp:nvSpPr>
      <dsp:spPr>
        <a:xfrm>
          <a:off x="0" y="136232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052364"/>
          <a:ext cx="7787332"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2 – Polish up initial findings and create a final report for the CEO </a:t>
          </a:r>
        </a:p>
      </dsp:txBody>
      <dsp:txXfrm>
        <a:off x="499087" y="1082626"/>
        <a:ext cx="7726808" cy="559396"/>
      </dsp:txXfrm>
    </dsp:sp>
    <dsp:sp modelId="{2307B105-E2DA-4819-9FF3-F2400847526E}">
      <dsp:nvSpPr>
        <dsp:cNvPr id="0" name=""/>
        <dsp:cNvSpPr/>
      </dsp:nvSpPr>
      <dsp:spPr>
        <a:xfrm>
          <a:off x="0" y="231488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04924"/>
          <a:ext cx="7754317"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3 – Complete mobile design and development</a:t>
          </a:r>
        </a:p>
      </dsp:txBody>
      <dsp:txXfrm>
        <a:off x="499087" y="2035186"/>
        <a:ext cx="7693793" cy="559396"/>
      </dsp:txXfrm>
    </dsp:sp>
    <dsp:sp modelId="{F56664BA-D175-47FF-803E-0B4D507B71CB}">
      <dsp:nvSpPr>
        <dsp:cNvPr id="0" name=""/>
        <dsp:cNvSpPr/>
      </dsp:nvSpPr>
      <dsp:spPr>
        <a:xfrm>
          <a:off x="0" y="326744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57484"/>
          <a:ext cx="7747885"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4 – Complete dashboard design and development</a:t>
          </a:r>
        </a:p>
      </dsp:txBody>
      <dsp:txXfrm>
        <a:off x="499087" y="2987746"/>
        <a:ext cx="7687361" cy="559396"/>
      </dsp:txXfrm>
    </dsp:sp>
    <dsp:sp modelId="{9595292E-70B0-42EA-B207-290416F80A3F}">
      <dsp:nvSpPr>
        <dsp:cNvPr id="0" name=""/>
        <dsp:cNvSpPr/>
      </dsp:nvSpPr>
      <dsp:spPr>
        <a:xfrm>
          <a:off x="0" y="422000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910044"/>
          <a:ext cx="780013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5 – Present findings to CEO</a:t>
          </a:r>
        </a:p>
      </dsp:txBody>
      <dsp:txXfrm>
        <a:off x="499087" y="3940306"/>
        <a:ext cx="7739607"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11/6/2019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11/6/2019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1864388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2455393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49</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50</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3887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73199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7198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20637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643803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6343650" y="728545"/>
            <a:ext cx="2314714" cy="1137607"/>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19" name="Picture 18">
            <a:extLst>
              <a:ext uri="{FF2B5EF4-FFF2-40B4-BE49-F238E27FC236}">
                <a16:creationId xmlns:a16="http://schemas.microsoft.com/office/drawing/2014/main" id="{7BC1C578-12A6-4829-A229-3E8E0A6CFBEF}"/>
              </a:ext>
            </a:extLst>
          </p:cNvPr>
          <p:cNvPicPr>
            <a:picLocks noChangeAspect="1"/>
          </p:cNvPicPr>
          <p:nvPr userDrawn="1"/>
        </p:nvPicPr>
        <p:blipFill>
          <a:blip r:embed="rId6"/>
          <a:stretch>
            <a:fillRect/>
          </a:stretch>
        </p:blipFill>
        <p:spPr>
          <a:xfrm>
            <a:off x="6469778" y="1185977"/>
            <a:ext cx="2532336" cy="1244560"/>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pic>
        <p:nvPicPr>
          <p:cNvPr id="17" name="Picture 16">
            <a:extLst>
              <a:ext uri="{FF2B5EF4-FFF2-40B4-BE49-F238E27FC236}">
                <a16:creationId xmlns:a16="http://schemas.microsoft.com/office/drawing/2014/main" id="{2A0E0FCA-4F66-4BBA-823D-F2144D01F31B}"/>
              </a:ext>
            </a:extLst>
          </p:cNvPr>
          <p:cNvPicPr>
            <a:picLocks noChangeAspect="1"/>
          </p:cNvPicPr>
          <p:nvPr userDrawn="1"/>
        </p:nvPicPr>
        <p:blipFill>
          <a:blip r:embed="rId4"/>
          <a:stretch>
            <a:fillRect/>
          </a:stretch>
        </p:blipFill>
        <p:spPr>
          <a:xfrm>
            <a:off x="9802293" y="1273224"/>
            <a:ext cx="1875620" cy="921806"/>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AD58B0-8C4D-4C10-879E-8A2794BD7A98}"/>
              </a:ext>
            </a:extLst>
          </p:cNvPr>
          <p:cNvPicPr>
            <a:picLocks noChangeAspect="1"/>
          </p:cNvPicPr>
          <p:nvPr userDrawn="1"/>
        </p:nvPicPr>
        <p:blipFill>
          <a:blip r:embed="rId2"/>
          <a:stretch>
            <a:fillRect/>
          </a:stretch>
        </p:blipFill>
        <p:spPr>
          <a:xfrm>
            <a:off x="10075128" y="1132430"/>
            <a:ext cx="1691956" cy="831541"/>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13" name="Picture 12">
            <a:extLst>
              <a:ext uri="{FF2B5EF4-FFF2-40B4-BE49-F238E27FC236}">
                <a16:creationId xmlns:a16="http://schemas.microsoft.com/office/drawing/2014/main" id="{F40BEC45-3D12-44B2-A5E4-7A76E634FA4F}"/>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13">
            <a:extLst>
              <a:ext uri="{FF2B5EF4-FFF2-40B4-BE49-F238E27FC236}">
                <a16:creationId xmlns:a16="http://schemas.microsoft.com/office/drawing/2014/main" id="{5804F25A-443D-4DE4-8DE6-C73025D0FEEB}"/>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22">
            <a:extLst>
              <a:ext uri="{FF2B5EF4-FFF2-40B4-BE49-F238E27FC236}">
                <a16:creationId xmlns:a16="http://schemas.microsoft.com/office/drawing/2014/main" id="{90930D7D-FCDE-4D3E-92F1-57346003F6E7}"/>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25">
            <a:extLst>
              <a:ext uri="{FF2B5EF4-FFF2-40B4-BE49-F238E27FC236}">
                <a16:creationId xmlns:a16="http://schemas.microsoft.com/office/drawing/2014/main" id="{425CBCEF-8C7C-4757-97E8-8DDDE5E8EF61}"/>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8">
            <a:extLst>
              <a:ext uri="{FF2B5EF4-FFF2-40B4-BE49-F238E27FC236}">
                <a16:creationId xmlns:a16="http://schemas.microsoft.com/office/drawing/2014/main" id="{9F961591-B004-4811-8F39-0F32B94968B9}"/>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3BA9FD66-9EE3-4FF6-ADC3-A5ED5B8740B5}"/>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12700" y="0"/>
            <a:ext cx="12192000" cy="6858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2700" y="0"/>
            <a:ext cx="12192000" cy="6858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cstate="print">
            <a:alphaModFix amt="24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E25FAF8C-172C-44DF-9359-C1BE001C874F}"/>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7" name="Content Placeholder 2">
            <a:extLst>
              <a:ext uri="{FF2B5EF4-FFF2-40B4-BE49-F238E27FC236}">
                <a16:creationId xmlns:a16="http://schemas.microsoft.com/office/drawing/2014/main" id="{3362D4CA-F0D8-4844-92E5-606453707A5C}"/>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id="{6FE0BC4D-1576-464E-8229-0056C5D86175}"/>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4623FA76-8FCC-42C7-8074-F2A7A98E2FF7}"/>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F3BAF313-D048-4984-9EC3-70BF086EE76F}"/>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2" name="Rectangle 11">
            <a:extLst>
              <a:ext uri="{FF2B5EF4-FFF2-40B4-BE49-F238E27FC236}">
                <a16:creationId xmlns:a16="http://schemas.microsoft.com/office/drawing/2014/main" id="{F6CE6CF9-BD0B-4C89-B5DF-02C1DF936FBC}"/>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206C3A05-3CAB-4D43-B0FB-36D6EC6D4C79}"/>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icture Placeholder 5">
            <a:extLst>
              <a:ext uri="{FF2B5EF4-FFF2-40B4-BE49-F238E27FC236}">
                <a16:creationId xmlns:a16="http://schemas.microsoft.com/office/drawing/2014/main" id="{A12A21AF-5FB5-4628-B968-6D4A524B6646}"/>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5" name="Picture 14">
            <a:extLst>
              <a:ext uri="{FF2B5EF4-FFF2-40B4-BE49-F238E27FC236}">
                <a16:creationId xmlns:a16="http://schemas.microsoft.com/office/drawing/2014/main" id="{1918B249-BA67-437C-A7EA-4D45A9F618F7}"/>
              </a:ext>
            </a:extLst>
          </p:cNvPr>
          <p:cNvPicPr>
            <a:picLocks noChangeAspect="1"/>
          </p:cNvPicPr>
          <p:nvPr userDrawn="1"/>
        </p:nvPicPr>
        <p:blipFill>
          <a:blip r:embed="rId3"/>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07420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9033376" y="456900"/>
            <a:ext cx="2330275" cy="1145254"/>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Blue Title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75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9" name="Picture 8">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3844" y="6010263"/>
            <a:ext cx="1105445" cy="54329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8" name="Picture 17">
            <a:extLst>
              <a:ext uri="{FF2B5EF4-FFF2-40B4-BE49-F238E27FC236}">
                <a16:creationId xmlns:a16="http://schemas.microsoft.com/office/drawing/2014/main" id="{AAE16E9E-0108-4752-843D-6F627964A9C4}"/>
              </a:ext>
            </a:extLst>
          </p:cNvPr>
          <p:cNvPicPr>
            <a:picLocks noChangeAspect="1"/>
          </p:cNvPicPr>
          <p:nvPr userDrawn="1"/>
        </p:nvPicPr>
        <p:blipFill>
          <a:blip r:embed="rId2"/>
          <a:stretch>
            <a:fillRect/>
          </a:stretch>
        </p:blipFill>
        <p:spPr>
          <a:xfrm rot="2874174">
            <a:off x="4533656" y="4074646"/>
            <a:ext cx="2701983" cy="1327936"/>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6" name="Picture 5">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a:extLst>
              <a:ext uri="{FF2B5EF4-FFF2-40B4-BE49-F238E27FC236}">
                <a16:creationId xmlns:a16="http://schemas.microsoft.com/office/drawing/2014/main" id="{88867E85-80F0-47F2-B8A1-18F45CF41728}"/>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7" y="3647220"/>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282926" y="1408291"/>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8206154" y="3891378"/>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783054" y="3667592"/>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981260" y="386579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16">
            <a:extLst>
              <a:ext uri="{FF2B5EF4-FFF2-40B4-BE49-F238E27FC236}">
                <a16:creationId xmlns:a16="http://schemas.microsoft.com/office/drawing/2014/main" id="{C79F508D-CE19-44A9-992C-B7CA290BFA32}"/>
              </a:ext>
            </a:extLst>
          </p:cNvPr>
          <p:cNvPicPr>
            <a:picLocks noChangeAspect="1"/>
          </p:cNvPicPr>
          <p:nvPr userDrawn="1"/>
        </p:nvPicPr>
        <p:blipFill>
          <a:blip r:embed="rId2"/>
          <a:stretch>
            <a:fillRect/>
          </a:stretch>
        </p:blipFill>
        <p:spPr>
          <a:xfrm>
            <a:off x="532524" y="6259648"/>
            <a:ext cx="1105445" cy="543290"/>
          </a:xfrm>
          <a:prstGeom prst="rect">
            <a:avLst/>
          </a:prstGeom>
        </p:spPr>
      </p:pic>
      <p:sp>
        <p:nvSpPr>
          <p:cNvPr id="18" name="Content Placeholder 2">
            <a:extLst>
              <a:ext uri="{FF2B5EF4-FFF2-40B4-BE49-F238E27FC236}">
                <a16:creationId xmlns:a16="http://schemas.microsoft.com/office/drawing/2014/main" id="{12FDABC3-8449-4A7E-BBEA-6375BA65E292}"/>
              </a:ext>
            </a:extLst>
          </p:cNvPr>
          <p:cNvSpPr>
            <a:spLocks noGrp="1"/>
          </p:cNvSpPr>
          <p:nvPr>
            <p:ph idx="23" hasCustomPrompt="1"/>
          </p:nvPr>
        </p:nvSpPr>
        <p:spPr>
          <a:xfrm>
            <a:off x="7784953" y="4759090"/>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235196F3-74D3-4BA0-A660-EFD80DFCBFD4}"/>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a:extLst>
              <a:ext uri="{FF2B5EF4-FFF2-40B4-BE49-F238E27FC236}">
                <a16:creationId xmlns:a16="http://schemas.microsoft.com/office/drawing/2014/main" id="{DB701BBF-3839-427E-8654-4184542BEE3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11/6/2019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9.emf"/><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2.png"/><Relationship Id="rId1" Type="http://schemas.openxmlformats.org/officeDocument/2006/relationships/slideLayout" Target="../slideLayouts/slideLayout1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4.png"/><Relationship Id="rId1" Type="http://schemas.openxmlformats.org/officeDocument/2006/relationships/slideLayout" Target="../slideLayouts/slideLayout1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56.png"/><Relationship Id="rId1" Type="http://schemas.openxmlformats.org/officeDocument/2006/relationships/slideLayout" Target="../slideLayouts/slideLayout1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6.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Quantum 	CAPITAL LLC</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443134" y="4373104"/>
            <a:ext cx="5588000" cy="546029"/>
          </a:xfrm>
        </p:spPr>
        <p:txBody>
          <a:bodyPr/>
          <a:lstStyle/>
          <a:p>
            <a:r>
              <a:rPr lang="en-US" dirty="0"/>
              <a:t>ENERGY Fund Prospectus</a:t>
            </a:r>
          </a:p>
          <a:p>
            <a:r>
              <a:rPr lang="en-US" sz="1200" i="1" dirty="0"/>
              <a:t>	“Driving capital markets through algorithmic design”</a:t>
            </a:r>
          </a:p>
        </p:txBody>
      </p:sp>
      <p:pic>
        <p:nvPicPr>
          <p:cNvPr id="10" name="Picture Placeholder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4"/>
          <a:srcRect/>
          <a:stretch/>
        </p:blipFill>
        <p:spPr>
          <a:xfrm>
            <a:off x="949351" y="826935"/>
            <a:ext cx="5305661" cy="5017273"/>
          </a:xfrm>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8E914D7-D1D5-46A9-BB0C-8861A4198931}"/>
              </a:ext>
            </a:extLst>
          </p:cNvPr>
          <p:cNvSpPr>
            <a:spLocks noGrp="1"/>
          </p:cNvSpPr>
          <p:nvPr>
            <p:ph type="title"/>
          </p:nvPr>
        </p:nvSpPr>
        <p:spPr/>
        <p:txBody>
          <a:bodyPr/>
          <a:lstStyle/>
          <a:p>
            <a:r>
              <a:rPr lang="en-US" sz="2400" dirty="0">
                <a:solidFill>
                  <a:schemeClr val="bg2"/>
                </a:solidFill>
              </a:rPr>
              <a:t>Initial goal: Seed capital</a:t>
            </a:r>
          </a:p>
        </p:txBody>
      </p:sp>
      <p:sp>
        <p:nvSpPr>
          <p:cNvPr id="12" name="Content Placeholder 11">
            <a:extLst>
              <a:ext uri="{FF2B5EF4-FFF2-40B4-BE49-F238E27FC236}">
                <a16:creationId xmlns:a16="http://schemas.microsoft.com/office/drawing/2014/main" id="{BC99F616-1C00-4BD9-99EF-88512EC05482}"/>
              </a:ext>
            </a:extLst>
          </p:cNvPr>
          <p:cNvSpPr>
            <a:spLocks noGrp="1"/>
          </p:cNvSpPr>
          <p:nvPr>
            <p:ph idx="1"/>
          </p:nvPr>
        </p:nvSpPr>
        <p:spPr>
          <a:xfrm>
            <a:off x="329955" y="1522046"/>
            <a:ext cx="4699246" cy="4467274"/>
          </a:xfrm>
        </p:spPr>
        <p:txBody>
          <a:bodyPr/>
          <a:lstStyle/>
          <a:p>
            <a:pPr marL="0" indent="0">
              <a:buNone/>
            </a:pPr>
            <a:r>
              <a:rPr lang="en-US" dirty="0">
                <a:solidFill>
                  <a:schemeClr val="bg1"/>
                </a:solidFill>
              </a:rPr>
              <a:t>In order to establish a solid track record and solicit additional investors via a marketing campaign.</a:t>
            </a:r>
          </a:p>
          <a:p>
            <a:pPr marL="0" indent="0">
              <a:buNone/>
            </a:pPr>
            <a:r>
              <a:rPr lang="en-US" dirty="0">
                <a:solidFill>
                  <a:schemeClr val="bg1"/>
                </a:solidFill>
              </a:rPr>
              <a:t>Potential investors in our new fund, will be funds of funds, endowments, pensions, family offices and high-net-worth individuals.</a:t>
            </a:r>
          </a:p>
          <a:p>
            <a:pPr marL="0" indent="0">
              <a:buNone/>
            </a:pPr>
            <a:r>
              <a:rPr lang="en-US" b="1" i="1" dirty="0">
                <a:solidFill>
                  <a:schemeClr val="bg1"/>
                </a:solidFill>
              </a:rPr>
              <a:t>Our commercial ask of you is to green light the project;  </a:t>
            </a:r>
            <a:r>
              <a:rPr lang="en-US" dirty="0">
                <a:solidFill>
                  <a:schemeClr val="bg1"/>
                </a:solidFill>
              </a:rPr>
              <a:t>we need an initial injection of capital to open the fund and build out an analytic and machine learning infrastructure.</a:t>
            </a:r>
          </a:p>
        </p:txBody>
      </p:sp>
      <p:sp>
        <p:nvSpPr>
          <p:cNvPr id="4" name="Slide Number Placeholder 3">
            <a:extLst>
              <a:ext uri="{FF2B5EF4-FFF2-40B4-BE49-F238E27FC236}">
                <a16:creationId xmlns:a16="http://schemas.microsoft.com/office/drawing/2014/main" id="{C00D8EE0-1401-4B5C-B584-C9CF965D44F7}"/>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15" name="Picture Placeholder 14">
            <a:extLst>
              <a:ext uri="{FF2B5EF4-FFF2-40B4-BE49-F238E27FC236}">
                <a16:creationId xmlns:a16="http://schemas.microsoft.com/office/drawing/2014/main" id="{F6623F50-7BB9-4BC4-A75C-58F89F39EBA4}"/>
              </a:ext>
            </a:extLst>
          </p:cNvPr>
          <p:cNvPicPr>
            <a:picLocks noGrp="1" noChangeAspect="1"/>
          </p:cNvPicPr>
          <p:nvPr>
            <p:ph type="pic" sz="quarter" idx="13"/>
          </p:nvPr>
        </p:nvPicPr>
        <p:blipFill>
          <a:blip r:embed="rId2"/>
          <a:srcRect l="31681" r="31681"/>
          <a:stretch>
            <a:fillRect/>
          </a:stretch>
        </p:blipFill>
        <p:spPr/>
      </p:pic>
    </p:spTree>
    <p:extLst>
      <p:ext uri="{BB962C8B-B14F-4D97-AF65-F5344CB8AC3E}">
        <p14:creationId xmlns:p14="http://schemas.microsoft.com/office/powerpoint/2010/main" val="507320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E221-70F8-4479-9504-8664321FA1C4}"/>
              </a:ext>
            </a:extLst>
          </p:cNvPr>
          <p:cNvSpPr>
            <a:spLocks noGrp="1"/>
          </p:cNvSpPr>
          <p:nvPr>
            <p:ph type="title"/>
          </p:nvPr>
        </p:nvSpPr>
        <p:spPr>
          <a:xfrm>
            <a:off x="515938" y="499595"/>
            <a:ext cx="4937211" cy="1260625"/>
          </a:xfrm>
        </p:spPr>
        <p:txBody>
          <a:bodyPr/>
          <a:lstStyle/>
          <a:p>
            <a:r>
              <a:rPr lang="en-US" dirty="0">
                <a:solidFill>
                  <a:schemeClr val="accent1"/>
                </a:solidFill>
              </a:rPr>
              <a:t>Three characteristics of our fund</a:t>
            </a:r>
          </a:p>
        </p:txBody>
      </p:sp>
      <p:sp>
        <p:nvSpPr>
          <p:cNvPr id="3" name="Content Placeholder 2">
            <a:extLst>
              <a:ext uri="{FF2B5EF4-FFF2-40B4-BE49-F238E27FC236}">
                <a16:creationId xmlns:a16="http://schemas.microsoft.com/office/drawing/2014/main" id="{235BA01A-830E-413E-86C0-E8C8B7F13CB0}"/>
              </a:ext>
            </a:extLst>
          </p:cNvPr>
          <p:cNvSpPr>
            <a:spLocks noGrp="1"/>
          </p:cNvSpPr>
          <p:nvPr>
            <p:ph idx="1"/>
          </p:nvPr>
        </p:nvSpPr>
        <p:spPr>
          <a:xfrm>
            <a:off x="513875" y="1673602"/>
            <a:ext cx="4914189" cy="4640112"/>
          </a:xfrm>
        </p:spPr>
        <p:txBody>
          <a:bodyPr/>
          <a:lstStyle/>
          <a:p>
            <a:r>
              <a:rPr lang="en-US" sz="1800" b="1" dirty="0">
                <a:solidFill>
                  <a:schemeClr val="accent1"/>
                </a:solidFill>
                <a:latin typeface="Merriweather"/>
              </a:rPr>
              <a:t>Story</a:t>
            </a:r>
            <a:r>
              <a:rPr lang="en-US" sz="1800" b="1" dirty="0">
                <a:solidFill>
                  <a:srgbClr val="252525"/>
                </a:solidFill>
                <a:latin typeface="Merriweather"/>
              </a:rPr>
              <a:t>:</a:t>
            </a:r>
            <a:r>
              <a:rPr lang="en-US" sz="1800" dirty="0">
                <a:solidFill>
                  <a:srgbClr val="252525"/>
                </a:solidFill>
                <a:latin typeface="Merriweather"/>
              </a:rPr>
              <a:t> Identify key signals in scenarios that correlate strongly with the probability that the market has continuously mispriced futures prices in these situations, creating opportunities to earn market returns but with significantly less risk.</a:t>
            </a:r>
          </a:p>
          <a:p>
            <a:r>
              <a:rPr lang="en-US" sz="1800" b="1" dirty="0">
                <a:solidFill>
                  <a:schemeClr val="accent1"/>
                </a:solidFill>
                <a:latin typeface="Merriweather"/>
              </a:rPr>
              <a:t>Process</a:t>
            </a:r>
            <a:r>
              <a:rPr lang="en-US" sz="1800" b="1" dirty="0">
                <a:solidFill>
                  <a:srgbClr val="252525"/>
                </a:solidFill>
                <a:latin typeface="Merriweather"/>
              </a:rPr>
              <a:t>:</a:t>
            </a:r>
            <a:r>
              <a:rPr lang="en-US" sz="1800" dirty="0">
                <a:solidFill>
                  <a:srgbClr val="252525"/>
                </a:solidFill>
                <a:latin typeface="Merriweather"/>
              </a:rPr>
              <a:t> </a:t>
            </a:r>
          </a:p>
          <a:p>
            <a:pPr lvl="1">
              <a:buFont typeface="Wingdings" panose="05000000000000000000" pitchFamily="2" charset="2"/>
              <a:buChar char="Ø"/>
            </a:pPr>
            <a:r>
              <a:rPr lang="en-US" sz="1400" dirty="0">
                <a:solidFill>
                  <a:srgbClr val="252525"/>
                </a:solidFill>
                <a:latin typeface="Merriweather"/>
              </a:rPr>
              <a:t>Extract, track and archive market activity in the energy sector.</a:t>
            </a:r>
          </a:p>
          <a:p>
            <a:pPr lvl="1">
              <a:buFont typeface="Wingdings" panose="05000000000000000000" pitchFamily="2" charset="2"/>
              <a:buChar char="Ø"/>
            </a:pPr>
            <a:r>
              <a:rPr lang="en-US" sz="1400" dirty="0">
                <a:solidFill>
                  <a:srgbClr val="252525"/>
                </a:solidFill>
                <a:latin typeface="Merriweather"/>
              </a:rPr>
              <a:t>Apply various data transformation and feature extraction techniques.</a:t>
            </a:r>
          </a:p>
          <a:p>
            <a:pPr lvl="1">
              <a:buFont typeface="Wingdings" panose="05000000000000000000" pitchFamily="2" charset="2"/>
              <a:buChar char="Ø"/>
            </a:pPr>
            <a:r>
              <a:rPr lang="en-US" sz="1400" dirty="0">
                <a:solidFill>
                  <a:srgbClr val="252525"/>
                </a:solidFill>
                <a:latin typeface="Merriweather"/>
              </a:rPr>
              <a:t>Fit various models using algorithmic techniques to predict market behavior.</a:t>
            </a:r>
          </a:p>
          <a:p>
            <a:pPr lvl="1">
              <a:buFont typeface="Wingdings" panose="05000000000000000000" pitchFamily="2" charset="2"/>
              <a:buChar char="Ø"/>
            </a:pPr>
            <a:r>
              <a:rPr lang="en-US" sz="1400" dirty="0">
                <a:solidFill>
                  <a:srgbClr val="252525"/>
                </a:solidFill>
                <a:latin typeface="Merriweather"/>
              </a:rPr>
              <a:t>Back-test strategy methodology and forecast results.	</a:t>
            </a:r>
          </a:p>
          <a:p>
            <a:r>
              <a:rPr lang="en-US" sz="1800" b="1" dirty="0">
                <a:solidFill>
                  <a:schemeClr val="accent1"/>
                </a:solidFill>
                <a:latin typeface="Merriweather"/>
              </a:rPr>
              <a:t>Performance</a:t>
            </a:r>
            <a:r>
              <a:rPr lang="en-US" sz="1800" b="1" dirty="0">
                <a:solidFill>
                  <a:srgbClr val="252525"/>
                </a:solidFill>
                <a:latin typeface="Merriweather"/>
              </a:rPr>
              <a:t>:</a:t>
            </a:r>
            <a:r>
              <a:rPr lang="en-US" sz="1800" dirty="0">
                <a:solidFill>
                  <a:srgbClr val="252525"/>
                </a:solidFill>
                <a:latin typeface="Merriweather"/>
              </a:rPr>
              <a:t> Working in a team of four using multiple strategies with $10 million in assets under management, we will meet or exceed an annualized return of 12%.</a:t>
            </a:r>
            <a:endParaRPr lang="en-US" dirty="0"/>
          </a:p>
        </p:txBody>
      </p:sp>
      <p:sp>
        <p:nvSpPr>
          <p:cNvPr id="4" name="Slide Number Placeholder 3">
            <a:extLst>
              <a:ext uri="{FF2B5EF4-FFF2-40B4-BE49-F238E27FC236}">
                <a16:creationId xmlns:a16="http://schemas.microsoft.com/office/drawing/2014/main" id="{669D039C-7B2D-4C10-9410-748D2F77FBA7}"/>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pic>
        <p:nvPicPr>
          <p:cNvPr id="7" name="Picture Placeholder 6">
            <a:extLst>
              <a:ext uri="{FF2B5EF4-FFF2-40B4-BE49-F238E27FC236}">
                <a16:creationId xmlns:a16="http://schemas.microsoft.com/office/drawing/2014/main" id="{C2D046C3-4023-483F-9409-3DDF97D3EDDF}"/>
              </a:ext>
            </a:extLst>
          </p:cNvPr>
          <p:cNvPicPr>
            <a:picLocks noGrp="1" noChangeAspect="1"/>
          </p:cNvPicPr>
          <p:nvPr>
            <p:ph type="pic" sz="quarter" idx="13"/>
          </p:nvPr>
        </p:nvPicPr>
        <p:blipFill>
          <a:blip r:embed="rId2"/>
          <a:srcRect l="29109" r="29109"/>
          <a:stretch>
            <a:fillRect/>
          </a:stretch>
        </p:blipFill>
        <p:spPr/>
      </p:pic>
    </p:spTree>
    <p:extLst>
      <p:ext uri="{BB962C8B-B14F-4D97-AF65-F5344CB8AC3E}">
        <p14:creationId xmlns:p14="http://schemas.microsoft.com/office/powerpoint/2010/main" val="239992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9A7D-E74C-4841-9B89-5E18420BCC4F}"/>
              </a:ext>
            </a:extLst>
          </p:cNvPr>
          <p:cNvSpPr>
            <a:spLocks noGrp="1"/>
          </p:cNvSpPr>
          <p:nvPr>
            <p:ph type="title"/>
          </p:nvPr>
        </p:nvSpPr>
        <p:spPr/>
        <p:txBody>
          <a:bodyPr/>
          <a:lstStyle/>
          <a:p>
            <a:r>
              <a:rPr lang="en-US" dirty="0">
                <a:solidFill>
                  <a:schemeClr val="bg2"/>
                </a:solidFill>
              </a:rPr>
              <a:t>Investment Strategies</a:t>
            </a:r>
          </a:p>
        </p:txBody>
      </p:sp>
      <p:sp>
        <p:nvSpPr>
          <p:cNvPr id="3" name="Content Placeholder 2">
            <a:extLst>
              <a:ext uri="{FF2B5EF4-FFF2-40B4-BE49-F238E27FC236}">
                <a16:creationId xmlns:a16="http://schemas.microsoft.com/office/drawing/2014/main" id="{7DD86B04-61C0-485C-A5BC-1A76DFF3FD0C}"/>
              </a:ext>
            </a:extLst>
          </p:cNvPr>
          <p:cNvSpPr>
            <a:spLocks noGrp="1"/>
          </p:cNvSpPr>
          <p:nvPr>
            <p:ph idx="1"/>
          </p:nvPr>
        </p:nvSpPr>
        <p:spPr/>
        <p:txBody>
          <a:bodyPr/>
          <a:lstStyle/>
          <a:p>
            <a:r>
              <a:rPr lang="en-US" dirty="0">
                <a:solidFill>
                  <a:schemeClr val="bg1"/>
                </a:solidFill>
              </a:rPr>
              <a:t>Data containing all continuous energy futures contracts, global index data, the open, high, low, and closing prices of select crude oil, natural gas, heating oil, and gasoline suppliers and the United States Energy Information Administration.</a:t>
            </a:r>
          </a:p>
          <a:p>
            <a:r>
              <a:rPr lang="en-US" dirty="0">
                <a:solidFill>
                  <a:schemeClr val="bg1"/>
                </a:solidFill>
              </a:rPr>
              <a:t>All available energy futures contracts will be used to produce a statistical arbitrage strategy.</a:t>
            </a:r>
          </a:p>
        </p:txBody>
      </p:sp>
      <p:sp>
        <p:nvSpPr>
          <p:cNvPr id="4" name="Slide Number Placeholder 3">
            <a:extLst>
              <a:ext uri="{FF2B5EF4-FFF2-40B4-BE49-F238E27FC236}">
                <a16:creationId xmlns:a16="http://schemas.microsoft.com/office/drawing/2014/main" id="{7C4EE129-9752-4DBE-A7C2-7F333555E0FE}"/>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pic>
        <p:nvPicPr>
          <p:cNvPr id="10" name="Picture Placeholder 9" descr="A traffic light&#10;&#10;Description automatically generated">
            <a:extLst>
              <a:ext uri="{FF2B5EF4-FFF2-40B4-BE49-F238E27FC236}">
                <a16:creationId xmlns:a16="http://schemas.microsoft.com/office/drawing/2014/main" id="{3D9D040C-00BC-408E-9C59-9250D43CDD07}"/>
              </a:ext>
            </a:extLst>
          </p:cNvPr>
          <p:cNvPicPr>
            <a:picLocks noGrp="1" noChangeAspect="1"/>
          </p:cNvPicPr>
          <p:nvPr>
            <p:ph type="pic" sz="quarter" idx="13"/>
          </p:nvPr>
        </p:nvPicPr>
        <p:blipFill>
          <a:blip r:embed="rId2"/>
          <a:srcRect l="11040" r="11040"/>
          <a:stretch>
            <a:fillRect/>
          </a:stretch>
        </p:blipFill>
        <p:spPr>
          <a:xfrm>
            <a:off x="5453149" y="986576"/>
            <a:ext cx="4884848" cy="4884848"/>
          </a:xfrm>
        </p:spPr>
      </p:pic>
      <p:cxnSp>
        <p:nvCxnSpPr>
          <p:cNvPr id="12" name="Straight Arrow Connector 11">
            <a:extLst>
              <a:ext uri="{FF2B5EF4-FFF2-40B4-BE49-F238E27FC236}">
                <a16:creationId xmlns:a16="http://schemas.microsoft.com/office/drawing/2014/main" id="{1D521295-EA9A-4C11-A1D2-743F655B440E}"/>
              </a:ext>
            </a:extLst>
          </p:cNvPr>
          <p:cNvCxnSpPr>
            <a:cxnSpLocks/>
          </p:cNvCxnSpPr>
          <p:nvPr/>
        </p:nvCxnSpPr>
        <p:spPr>
          <a:xfrm flipV="1">
            <a:off x="8519160" y="4799771"/>
            <a:ext cx="453126" cy="339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B52483E-0D39-460A-A2B2-F631FE9C3E06}"/>
              </a:ext>
            </a:extLst>
          </p:cNvPr>
          <p:cNvSpPr txBox="1"/>
          <p:nvPr/>
        </p:nvSpPr>
        <p:spPr>
          <a:xfrm>
            <a:off x="6703891" y="4979584"/>
            <a:ext cx="1883849" cy="646331"/>
          </a:xfrm>
          <a:prstGeom prst="rect">
            <a:avLst/>
          </a:prstGeom>
          <a:noFill/>
        </p:spPr>
        <p:txBody>
          <a:bodyPr wrap="none" rtlCol="0">
            <a:spAutoFit/>
          </a:bodyPr>
          <a:lstStyle/>
          <a:p>
            <a:r>
              <a:rPr lang="en-US" dirty="0">
                <a:solidFill>
                  <a:srgbClr val="006600"/>
                </a:solidFill>
              </a:rPr>
              <a:t>Long (Buy &amp; Hold)</a:t>
            </a:r>
          </a:p>
          <a:p>
            <a:r>
              <a:rPr lang="en-US" dirty="0">
                <a:solidFill>
                  <a:srgbClr val="006600"/>
                </a:solidFill>
              </a:rPr>
              <a:t>Opportunity</a:t>
            </a:r>
          </a:p>
        </p:txBody>
      </p:sp>
      <p:cxnSp>
        <p:nvCxnSpPr>
          <p:cNvPr id="18" name="Straight Arrow Connector 17">
            <a:extLst>
              <a:ext uri="{FF2B5EF4-FFF2-40B4-BE49-F238E27FC236}">
                <a16:creationId xmlns:a16="http://schemas.microsoft.com/office/drawing/2014/main" id="{CB51199B-EB65-4DD9-A073-FC13C3FFAE68}"/>
              </a:ext>
            </a:extLst>
          </p:cNvPr>
          <p:cNvCxnSpPr>
            <a:cxnSpLocks/>
          </p:cNvCxnSpPr>
          <p:nvPr/>
        </p:nvCxnSpPr>
        <p:spPr>
          <a:xfrm flipH="1">
            <a:off x="7239000" y="2339340"/>
            <a:ext cx="556260" cy="35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4984208-4D35-40B8-BB3D-0945C8C5C2A4}"/>
              </a:ext>
            </a:extLst>
          </p:cNvPr>
          <p:cNvSpPr txBox="1"/>
          <p:nvPr/>
        </p:nvSpPr>
        <p:spPr>
          <a:xfrm>
            <a:off x="7382071" y="1603102"/>
            <a:ext cx="2164567" cy="646331"/>
          </a:xfrm>
          <a:prstGeom prst="rect">
            <a:avLst/>
          </a:prstGeom>
          <a:noFill/>
        </p:spPr>
        <p:txBody>
          <a:bodyPr wrap="none" rtlCol="0">
            <a:spAutoFit/>
          </a:bodyPr>
          <a:lstStyle/>
          <a:p>
            <a:r>
              <a:rPr lang="en-US" dirty="0">
                <a:solidFill>
                  <a:srgbClr val="C00000"/>
                </a:solidFill>
              </a:rPr>
              <a:t>Short (Borrow &amp; Sell)</a:t>
            </a:r>
          </a:p>
          <a:p>
            <a:r>
              <a:rPr lang="en-US" dirty="0">
                <a:solidFill>
                  <a:srgbClr val="C00000"/>
                </a:solidFill>
              </a:rPr>
              <a:t>Opportunity</a:t>
            </a:r>
          </a:p>
        </p:txBody>
      </p:sp>
    </p:spTree>
    <p:extLst>
      <p:ext uri="{BB962C8B-B14F-4D97-AF65-F5344CB8AC3E}">
        <p14:creationId xmlns:p14="http://schemas.microsoft.com/office/powerpoint/2010/main" val="213275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EB81-A39B-4B55-A9F4-E4380FB4E00F}"/>
              </a:ext>
            </a:extLst>
          </p:cNvPr>
          <p:cNvSpPr>
            <a:spLocks noGrp="1"/>
          </p:cNvSpPr>
          <p:nvPr>
            <p:ph type="title"/>
          </p:nvPr>
        </p:nvSpPr>
        <p:spPr/>
        <p:txBody>
          <a:bodyPr/>
          <a:lstStyle/>
          <a:p>
            <a:r>
              <a:rPr lang="en-US" dirty="0">
                <a:solidFill>
                  <a:schemeClr val="accent1"/>
                </a:solidFill>
              </a:rPr>
              <a:t>Investment Strategies Continued…</a:t>
            </a:r>
          </a:p>
        </p:txBody>
      </p:sp>
      <p:sp>
        <p:nvSpPr>
          <p:cNvPr id="3" name="Content Placeholder 2">
            <a:extLst>
              <a:ext uri="{FF2B5EF4-FFF2-40B4-BE49-F238E27FC236}">
                <a16:creationId xmlns:a16="http://schemas.microsoft.com/office/drawing/2014/main" id="{6E555116-C949-4898-8A3E-8F01333A30A5}"/>
              </a:ext>
            </a:extLst>
          </p:cNvPr>
          <p:cNvSpPr>
            <a:spLocks noGrp="1"/>
          </p:cNvSpPr>
          <p:nvPr>
            <p:ph idx="1"/>
          </p:nvPr>
        </p:nvSpPr>
        <p:spPr/>
        <p:txBody>
          <a:bodyPr/>
          <a:lstStyle/>
          <a:p>
            <a:pPr marL="0" indent="0">
              <a:buNone/>
            </a:pPr>
            <a:endParaRPr lang="en-US" dirty="0"/>
          </a:p>
          <a:p>
            <a:r>
              <a:rPr lang="en-US" dirty="0"/>
              <a:t>Additional data from global indexes and Department of Energy will be weaved into the data set.</a:t>
            </a:r>
          </a:p>
          <a:p>
            <a:r>
              <a:rPr lang="en-US" dirty="0"/>
              <a:t>Long/Short Trading Strategy will be developed based on price forecast conclusions based on proprietary models.</a:t>
            </a:r>
          </a:p>
          <a:p>
            <a:r>
              <a:rPr lang="en-US" dirty="0"/>
              <a:t>Back testing framework will feature artificial intelligence.</a:t>
            </a:r>
          </a:p>
        </p:txBody>
      </p:sp>
      <p:sp>
        <p:nvSpPr>
          <p:cNvPr id="4" name="Slide Number Placeholder 3">
            <a:extLst>
              <a:ext uri="{FF2B5EF4-FFF2-40B4-BE49-F238E27FC236}">
                <a16:creationId xmlns:a16="http://schemas.microsoft.com/office/drawing/2014/main" id="{F06D1694-0BC4-43D8-B7F0-77A66ADFD831}"/>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pic>
        <p:nvPicPr>
          <p:cNvPr id="7" name="Picture Placeholder 6">
            <a:extLst>
              <a:ext uri="{FF2B5EF4-FFF2-40B4-BE49-F238E27FC236}">
                <a16:creationId xmlns:a16="http://schemas.microsoft.com/office/drawing/2014/main" id="{116DD205-CD39-4AC4-9236-6CCCF6777123}"/>
              </a:ext>
            </a:extLst>
          </p:cNvPr>
          <p:cNvPicPr>
            <a:picLocks noGrp="1" noChangeAspect="1"/>
          </p:cNvPicPr>
          <p:nvPr>
            <p:ph type="pic" sz="quarter" idx="13"/>
          </p:nvPr>
        </p:nvPicPr>
        <p:blipFill>
          <a:blip r:embed="rId2"/>
          <a:srcRect l="19636" r="19636"/>
          <a:stretch>
            <a:fillRect/>
          </a:stretch>
        </p:blipFill>
        <p:spPr/>
      </p:pic>
    </p:spTree>
    <p:extLst>
      <p:ext uri="{BB962C8B-B14F-4D97-AF65-F5344CB8AC3E}">
        <p14:creationId xmlns:p14="http://schemas.microsoft.com/office/powerpoint/2010/main" val="2902426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436563" y="466720"/>
            <a:ext cx="11150600" cy="626417"/>
          </a:xfrm>
        </p:spPr>
        <p:txBody>
          <a:bodyPr/>
          <a:lstStyle/>
          <a:p>
            <a:pPr algn="ctr"/>
            <a:r>
              <a:rPr lang="en-US" dirty="0">
                <a:solidFill>
                  <a:schemeClr val="accent1"/>
                </a:solidFill>
              </a:rPr>
              <a:t>our Methodology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graphicFrame>
        <p:nvGraphicFramePr>
          <p:cNvPr id="9" name="Diagram 8">
            <a:extLst>
              <a:ext uri="{FF2B5EF4-FFF2-40B4-BE49-F238E27FC236}">
                <a16:creationId xmlns:a16="http://schemas.microsoft.com/office/drawing/2014/main" id="{AF1F6B86-E589-4C3D-A87A-689B493F1212}"/>
              </a:ext>
            </a:extLst>
          </p:cNvPr>
          <p:cNvGraphicFramePr/>
          <p:nvPr>
            <p:extLst>
              <p:ext uri="{D42A27DB-BD31-4B8C-83A1-F6EECF244321}">
                <p14:modId xmlns:p14="http://schemas.microsoft.com/office/powerpoint/2010/main" val="101537667"/>
              </p:ext>
            </p:extLst>
          </p:nvPr>
        </p:nvGraphicFramePr>
        <p:xfrm>
          <a:off x="6011863" y="1424940"/>
          <a:ext cx="5646293" cy="4620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71"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3127073283"/>
              </p:ext>
            </p:extLst>
          </p:nvPr>
        </p:nvGraphicFramePr>
        <p:xfrm>
          <a:off x="326571" y="1424940"/>
          <a:ext cx="5566918" cy="46531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020717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rapezoid 110"/>
          <p:cNvSpPr/>
          <p:nvPr/>
        </p:nvSpPr>
        <p:spPr>
          <a:xfrm rot="10800000">
            <a:off x="361287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Trapezoid 111"/>
          <p:cNvSpPr/>
          <p:nvPr/>
        </p:nvSpPr>
        <p:spPr>
          <a:xfrm rot="10800000">
            <a:off x="503911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Trapezoid 112"/>
          <p:cNvSpPr/>
          <p:nvPr/>
        </p:nvSpPr>
        <p:spPr>
          <a:xfrm rot="10800000">
            <a:off x="6490445"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Trapezoid 113"/>
          <p:cNvSpPr/>
          <p:nvPr/>
        </p:nvSpPr>
        <p:spPr>
          <a:xfrm rot="10800000">
            <a:off x="7917566"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Trapezoid 114"/>
          <p:cNvSpPr/>
          <p:nvPr/>
        </p:nvSpPr>
        <p:spPr>
          <a:xfrm rot="10800000">
            <a:off x="9347184"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0" name="Group 109"/>
          <p:cNvGrpSpPr/>
          <p:nvPr/>
        </p:nvGrpSpPr>
        <p:grpSpPr>
          <a:xfrm>
            <a:off x="562030" y="-236069"/>
            <a:ext cx="10816389" cy="6520037"/>
            <a:chOff x="1264460" y="442265"/>
            <a:chExt cx="10816389" cy="6520037"/>
          </a:xfrm>
        </p:grpSpPr>
        <p:sp>
          <p:nvSpPr>
            <p:cNvPr id="102" name="Rectangle 101"/>
            <p:cNvSpPr/>
            <p:nvPr/>
          </p:nvSpPr>
          <p:spPr>
            <a:xfrm>
              <a:off x="4170741" y="5216750"/>
              <a:ext cx="7174600" cy="709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bwMode="gray">
            <a:xfrm>
              <a:off x="1264460" y="4982052"/>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Collection</a:t>
              </a:r>
            </a:p>
          </p:txBody>
        </p:sp>
        <p:sp>
          <p:nvSpPr>
            <p:cNvPr id="90" name="Rectangle 89"/>
            <p:cNvSpPr/>
            <p:nvPr/>
          </p:nvSpPr>
          <p:spPr bwMode="gray">
            <a:xfrm>
              <a:off x="3480610" y="4990815"/>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Analysis &amp; Understanding</a:t>
              </a:r>
            </a:p>
          </p:txBody>
        </p:sp>
        <p:sp>
          <p:nvSpPr>
            <p:cNvPr id="91" name="Rectangle 90"/>
            <p:cNvSpPr/>
            <p:nvPr/>
          </p:nvSpPr>
          <p:spPr bwMode="gray">
            <a:xfrm>
              <a:off x="539582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Preparation</a:t>
              </a:r>
            </a:p>
          </p:txBody>
        </p:sp>
        <p:sp>
          <p:nvSpPr>
            <p:cNvPr id="92" name="Rectangle 91"/>
            <p:cNvSpPr/>
            <p:nvPr/>
          </p:nvSpPr>
          <p:spPr bwMode="gray">
            <a:xfrm>
              <a:off x="7109234"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Modeling</a:t>
              </a:r>
            </a:p>
          </p:txBody>
        </p:sp>
        <p:sp>
          <p:nvSpPr>
            <p:cNvPr id="93" name="Rectangle 92"/>
            <p:cNvSpPr/>
            <p:nvPr/>
          </p:nvSpPr>
          <p:spPr bwMode="gray">
            <a:xfrm>
              <a:off x="876447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Evaluation</a:t>
              </a:r>
            </a:p>
          </p:txBody>
        </p:sp>
        <p:sp>
          <p:nvSpPr>
            <p:cNvPr id="95" name="Rectangle 94"/>
            <p:cNvSpPr/>
            <p:nvPr/>
          </p:nvSpPr>
          <p:spPr bwMode="gray">
            <a:xfrm>
              <a:off x="10526369" y="499978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Visualization</a:t>
              </a:r>
            </a:p>
          </p:txBody>
        </p:sp>
        <p:sp>
          <p:nvSpPr>
            <p:cNvPr id="8" name="Arc 7"/>
            <p:cNvSpPr/>
            <p:nvPr/>
          </p:nvSpPr>
          <p:spPr>
            <a:xfrm rot="18803978">
              <a:off x="1868978" y="4519253"/>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3" name="Arc 102"/>
            <p:cNvSpPr/>
            <p:nvPr/>
          </p:nvSpPr>
          <p:spPr>
            <a:xfrm rot="18848346">
              <a:off x="4629543" y="467387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4" name="Arc 103"/>
            <p:cNvSpPr/>
            <p:nvPr/>
          </p:nvSpPr>
          <p:spPr>
            <a:xfrm rot="18848346">
              <a:off x="6055865" y="4673871"/>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5" name="Arc 104"/>
            <p:cNvSpPr/>
            <p:nvPr/>
          </p:nvSpPr>
          <p:spPr>
            <a:xfrm rot="18848346">
              <a:off x="7523903" y="4673872"/>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6" name="Arc 105"/>
            <p:cNvSpPr/>
            <p:nvPr/>
          </p:nvSpPr>
          <p:spPr>
            <a:xfrm rot="18848346">
              <a:off x="8986584" y="4673873"/>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7" name="Arc 106"/>
            <p:cNvSpPr/>
            <p:nvPr/>
          </p:nvSpPr>
          <p:spPr>
            <a:xfrm rot="8100000">
              <a:off x="6062105" y="405289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8" name="Arc 107"/>
            <p:cNvSpPr/>
            <p:nvPr/>
          </p:nvSpPr>
          <p:spPr>
            <a:xfrm rot="7919516">
              <a:off x="4054987" y="428190"/>
              <a:ext cx="6208620" cy="623677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16" name="Arc 115"/>
            <p:cNvSpPr/>
            <p:nvPr/>
          </p:nvSpPr>
          <p:spPr>
            <a:xfrm rot="8100000">
              <a:off x="1973981" y="3725317"/>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grpSp>
      <p:pic>
        <p:nvPicPr>
          <p:cNvPr id="44" name="Picture 43"/>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86017" y="2102209"/>
            <a:ext cx="2222112" cy="1657554"/>
          </a:xfrm>
          <a:prstGeom prst="rect">
            <a:avLst/>
          </a:prstGeom>
        </p:spPr>
      </p:pic>
      <p:grpSp>
        <p:nvGrpSpPr>
          <p:cNvPr id="60" name="Group 59"/>
          <p:cNvGrpSpPr/>
          <p:nvPr/>
        </p:nvGrpSpPr>
        <p:grpSpPr>
          <a:xfrm>
            <a:off x="4736812" y="1712464"/>
            <a:ext cx="1603823" cy="2131382"/>
            <a:chOff x="821657" y="2401907"/>
            <a:chExt cx="1447491" cy="1687199"/>
          </a:xfrm>
          <a:solidFill>
            <a:schemeClr val="tx1">
              <a:lumMod val="75000"/>
              <a:lumOff val="25000"/>
            </a:schemeClr>
          </a:solidFill>
        </p:grpSpPr>
        <p:sp>
          <p:nvSpPr>
            <p:cNvPr id="61" name="Rectangle 60"/>
            <p:cNvSpPr/>
            <p:nvPr/>
          </p:nvSpPr>
          <p:spPr bwMode="gray">
            <a:xfrm>
              <a:off x="1005461" y="2401907"/>
              <a:ext cx="1166683"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Outer Detection</a:t>
              </a:r>
            </a:p>
          </p:txBody>
        </p:sp>
        <p:sp>
          <p:nvSpPr>
            <p:cNvPr id="62" name="Rectangle 61"/>
            <p:cNvSpPr/>
            <p:nvPr/>
          </p:nvSpPr>
          <p:spPr bwMode="gray">
            <a:xfrm>
              <a:off x="821657" y="2979363"/>
              <a:ext cx="1447491"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Normalization</a:t>
              </a:r>
            </a:p>
          </p:txBody>
        </p:sp>
        <p:sp>
          <p:nvSpPr>
            <p:cNvPr id="65" name="Rectangle 64"/>
            <p:cNvSpPr/>
            <p:nvPr/>
          </p:nvSpPr>
          <p:spPr bwMode="gray">
            <a:xfrm>
              <a:off x="823061" y="3582420"/>
              <a:ext cx="1439812"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Missing Value Imputation</a:t>
              </a:r>
            </a:p>
          </p:txBody>
        </p:sp>
      </p:grpSp>
      <p:sp>
        <p:nvSpPr>
          <p:cNvPr id="68" name="Rectangle 67"/>
          <p:cNvSpPr/>
          <p:nvPr/>
        </p:nvSpPr>
        <p:spPr bwMode="gray">
          <a:xfrm>
            <a:off x="6438865" y="1539451"/>
            <a:ext cx="1281177"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Neural Network</a:t>
            </a:r>
          </a:p>
        </p:txBody>
      </p:sp>
      <p:sp>
        <p:nvSpPr>
          <p:cNvPr id="69" name="Rectangle 68"/>
          <p:cNvSpPr/>
          <p:nvPr/>
        </p:nvSpPr>
        <p:spPr bwMode="gray">
          <a:xfrm>
            <a:off x="6419066" y="2228130"/>
            <a:ext cx="1326578"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Random Forests</a:t>
            </a:r>
          </a:p>
        </p:txBody>
      </p:sp>
      <p:sp>
        <p:nvSpPr>
          <p:cNvPr id="70" name="Rectangle 69"/>
          <p:cNvSpPr/>
          <p:nvPr/>
        </p:nvSpPr>
        <p:spPr bwMode="gray">
          <a:xfrm>
            <a:off x="6423390" y="2842001"/>
            <a:ext cx="1326579"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Logistic Regression</a:t>
            </a:r>
          </a:p>
        </p:txBody>
      </p:sp>
      <p:sp>
        <p:nvSpPr>
          <p:cNvPr id="71" name="Rectangle 70"/>
          <p:cNvSpPr/>
          <p:nvPr/>
        </p:nvSpPr>
        <p:spPr bwMode="gray">
          <a:xfrm>
            <a:off x="6427117" y="3432386"/>
            <a:ext cx="1319124"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Linear Regression</a:t>
            </a:r>
          </a:p>
        </p:txBody>
      </p:sp>
      <p:grpSp>
        <p:nvGrpSpPr>
          <p:cNvPr id="74" name="Group 73"/>
          <p:cNvGrpSpPr/>
          <p:nvPr/>
        </p:nvGrpSpPr>
        <p:grpSpPr>
          <a:xfrm>
            <a:off x="8092161" y="1433349"/>
            <a:ext cx="1308810" cy="2512841"/>
            <a:chOff x="1041387" y="2271870"/>
            <a:chExt cx="940994" cy="2319756"/>
          </a:xfrm>
          <a:solidFill>
            <a:schemeClr val="tx1">
              <a:lumMod val="75000"/>
              <a:lumOff val="25000"/>
            </a:schemeClr>
          </a:solidFill>
        </p:grpSpPr>
        <p:sp>
          <p:nvSpPr>
            <p:cNvPr id="76" name="Rectangle 75"/>
            <p:cNvSpPr/>
            <p:nvPr/>
          </p:nvSpPr>
          <p:spPr bwMode="gray">
            <a:xfrm>
              <a:off x="1061255" y="2271870"/>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ROC Tables</a:t>
              </a:r>
            </a:p>
          </p:txBody>
        </p:sp>
        <p:sp>
          <p:nvSpPr>
            <p:cNvPr id="78" name="Rectangle 77"/>
            <p:cNvSpPr/>
            <p:nvPr/>
          </p:nvSpPr>
          <p:spPr bwMode="gray">
            <a:xfrm>
              <a:off x="1041387" y="2734231"/>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Lift Table</a:t>
              </a:r>
            </a:p>
          </p:txBody>
        </p:sp>
        <p:sp>
          <p:nvSpPr>
            <p:cNvPr id="79" name="Rectangle 78"/>
            <p:cNvSpPr/>
            <p:nvPr/>
          </p:nvSpPr>
          <p:spPr bwMode="gray">
            <a:xfrm>
              <a:off x="1044059" y="3212673"/>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Confusion Matrix</a:t>
              </a:r>
            </a:p>
          </p:txBody>
        </p:sp>
        <p:sp>
          <p:nvSpPr>
            <p:cNvPr id="80" name="Rectangle 79"/>
            <p:cNvSpPr/>
            <p:nvPr/>
          </p:nvSpPr>
          <p:spPr bwMode="gray">
            <a:xfrm>
              <a:off x="1044060" y="3702638"/>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R-Squared</a:t>
              </a:r>
            </a:p>
          </p:txBody>
        </p:sp>
        <p:sp>
          <p:nvSpPr>
            <p:cNvPr id="149" name="Rectangle 148"/>
            <p:cNvSpPr/>
            <p:nvPr/>
          </p:nvSpPr>
          <p:spPr bwMode="gray">
            <a:xfrm>
              <a:off x="1044061" y="4169557"/>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MSE</a:t>
              </a:r>
            </a:p>
          </p:txBody>
        </p:sp>
      </p:grpSp>
      <p:grpSp>
        <p:nvGrpSpPr>
          <p:cNvPr id="81" name="Group 80"/>
          <p:cNvGrpSpPr/>
          <p:nvPr/>
        </p:nvGrpSpPr>
        <p:grpSpPr>
          <a:xfrm>
            <a:off x="9683309" y="1919520"/>
            <a:ext cx="1828801" cy="1448258"/>
            <a:chOff x="1195076" y="2583913"/>
            <a:chExt cx="962021" cy="1146440"/>
          </a:xfrm>
          <a:solidFill>
            <a:schemeClr val="tx1">
              <a:lumMod val="75000"/>
              <a:lumOff val="25000"/>
            </a:schemeClr>
          </a:solidFill>
        </p:grpSpPr>
        <p:sp>
          <p:nvSpPr>
            <p:cNvPr id="86" name="Rectangle 85"/>
            <p:cNvSpPr/>
            <p:nvPr/>
          </p:nvSpPr>
          <p:spPr bwMode="gray">
            <a:xfrm>
              <a:off x="1195076" y="2583913"/>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Dashboard</a:t>
              </a:r>
            </a:p>
            <a:p>
              <a:pPr algn="ctr">
                <a:lnSpc>
                  <a:spcPct val="70000"/>
                </a:lnSpc>
              </a:pPr>
              <a:r>
                <a:rPr lang="en-US" dirty="0">
                  <a:solidFill>
                    <a:prstClr val="white"/>
                  </a:solidFill>
                </a:rPr>
                <a:t>Development</a:t>
              </a:r>
            </a:p>
          </p:txBody>
        </p:sp>
        <p:sp>
          <p:nvSpPr>
            <p:cNvPr id="87" name="Rectangle 86"/>
            <p:cNvSpPr/>
            <p:nvPr/>
          </p:nvSpPr>
          <p:spPr bwMode="gray">
            <a:xfrm>
              <a:off x="1195076" y="3223666"/>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Mobile Application Development</a:t>
              </a:r>
            </a:p>
          </p:txBody>
        </p:sp>
      </p:grpSp>
      <p:sp>
        <p:nvSpPr>
          <p:cNvPr id="120" name="Arc 119"/>
          <p:cNvSpPr/>
          <p:nvPr/>
        </p:nvSpPr>
        <p:spPr>
          <a:xfrm rot="7919516">
            <a:off x="1859036" y="-3757688"/>
            <a:ext cx="10195905" cy="10148802"/>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890" y="2716346"/>
            <a:ext cx="767597" cy="604880"/>
          </a:xfrm>
          <a:prstGeom prst="rect">
            <a:avLst/>
          </a:prstGeom>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988" y="2439452"/>
            <a:ext cx="600050" cy="493452"/>
          </a:xfrm>
          <a:prstGeom prst="rect">
            <a:avLst/>
          </a:prstGeom>
        </p:spPr>
      </p:pic>
      <p:sp>
        <p:nvSpPr>
          <p:cNvPr id="129" name="Rectangle 128"/>
          <p:cNvSpPr/>
          <p:nvPr/>
        </p:nvSpPr>
        <p:spPr bwMode="gray">
          <a:xfrm>
            <a:off x="3192608" y="2598465"/>
            <a:ext cx="1443295" cy="53955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Pattern Matching</a:t>
            </a:r>
          </a:p>
        </p:txBody>
      </p:sp>
      <p:sp>
        <p:nvSpPr>
          <p:cNvPr id="132" name="Rectangle 131"/>
          <p:cNvSpPr/>
          <p:nvPr/>
        </p:nvSpPr>
        <p:spPr bwMode="gray">
          <a:xfrm>
            <a:off x="3244480" y="3328078"/>
            <a:ext cx="1341826" cy="610927"/>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Date Type Handling</a:t>
            </a:r>
          </a:p>
        </p:txBody>
      </p:sp>
      <p:sp>
        <p:nvSpPr>
          <p:cNvPr id="136" name="Rectangle 135"/>
          <p:cNvSpPr/>
          <p:nvPr/>
        </p:nvSpPr>
        <p:spPr bwMode="gray">
          <a:xfrm>
            <a:off x="3192012" y="1843199"/>
            <a:ext cx="1425379" cy="60393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Time Series</a:t>
            </a:r>
          </a:p>
        </p:txBody>
      </p:sp>
      <p:sp>
        <p:nvSpPr>
          <p:cNvPr id="137" name="Rectangle 136"/>
          <p:cNvSpPr/>
          <p:nvPr/>
        </p:nvSpPr>
        <p:spPr bwMode="gray">
          <a:xfrm>
            <a:off x="3184621" y="1146603"/>
            <a:ext cx="1426115" cy="583649"/>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Statistical Summary</a:t>
            </a:r>
          </a:p>
        </p:txBody>
      </p:sp>
      <p:sp>
        <p:nvSpPr>
          <p:cNvPr id="150" name="Rectangle 149"/>
          <p:cNvSpPr/>
          <p:nvPr/>
        </p:nvSpPr>
        <p:spPr>
          <a:xfrm>
            <a:off x="1048005" y="1"/>
            <a:ext cx="1799697" cy="151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Title 1"/>
          <p:cNvSpPr txBox="1">
            <a:spLocks/>
          </p:cNvSpPr>
          <p:nvPr/>
        </p:nvSpPr>
        <p:spPr>
          <a:xfrm>
            <a:off x="679890" y="346683"/>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4400" dirty="0">
                <a:solidFill>
                  <a:prstClr val="white"/>
                </a:solidFill>
              </a:rPr>
              <a:t>Trade Modeling Process Flow</a:t>
            </a:r>
          </a:p>
        </p:txBody>
      </p:sp>
      <p:sp>
        <p:nvSpPr>
          <p:cNvPr id="2" name="TextBox 1">
            <a:extLst>
              <a:ext uri="{FF2B5EF4-FFF2-40B4-BE49-F238E27FC236}">
                <a16:creationId xmlns:a16="http://schemas.microsoft.com/office/drawing/2014/main" id="{76678C3C-4DAE-4956-8FE6-4CB463F1948E}"/>
              </a:ext>
            </a:extLst>
          </p:cNvPr>
          <p:cNvSpPr txBox="1"/>
          <p:nvPr/>
        </p:nvSpPr>
        <p:spPr>
          <a:xfrm>
            <a:off x="4879571" y="858529"/>
            <a:ext cx="7112659" cy="646331"/>
          </a:xfrm>
          <a:prstGeom prst="rect">
            <a:avLst/>
          </a:prstGeom>
          <a:noFill/>
        </p:spPr>
        <p:txBody>
          <a:bodyPr wrap="square" rtlCol="0">
            <a:spAutoFit/>
          </a:bodyPr>
          <a:lstStyle/>
          <a:p>
            <a:r>
              <a:rPr lang="en-US" b="1" i="1" dirty="0">
                <a:solidFill>
                  <a:srgbClr val="FFFF00"/>
                </a:solidFill>
              </a:rPr>
              <a:t>We will need $22 million in cap ex funds for this project to deliver the initial phase of this project.</a:t>
            </a:r>
          </a:p>
        </p:txBody>
      </p:sp>
      <p:sp>
        <p:nvSpPr>
          <p:cNvPr id="3" name="TextBox 2">
            <a:extLst>
              <a:ext uri="{FF2B5EF4-FFF2-40B4-BE49-F238E27FC236}">
                <a16:creationId xmlns:a16="http://schemas.microsoft.com/office/drawing/2014/main" id="{013FE9E0-2C11-4275-8662-FEAFEF23E150}"/>
              </a:ext>
            </a:extLst>
          </p:cNvPr>
          <p:cNvSpPr txBox="1"/>
          <p:nvPr/>
        </p:nvSpPr>
        <p:spPr>
          <a:xfrm>
            <a:off x="423949" y="5527964"/>
            <a:ext cx="3453646" cy="369332"/>
          </a:xfrm>
          <a:prstGeom prst="rect">
            <a:avLst/>
          </a:prstGeom>
          <a:noFill/>
        </p:spPr>
        <p:txBody>
          <a:bodyPr wrap="square" rtlCol="0">
            <a:spAutoFit/>
          </a:bodyPr>
          <a:lstStyle/>
          <a:p>
            <a:r>
              <a:rPr lang="en-US" b="1" dirty="0">
                <a:solidFill>
                  <a:schemeClr val="bg1"/>
                </a:solidFill>
              </a:rPr>
              <a:t>This will be an iterative process.</a:t>
            </a:r>
          </a:p>
        </p:txBody>
      </p:sp>
    </p:spTree>
    <p:extLst>
      <p:ext uri="{BB962C8B-B14F-4D97-AF65-F5344CB8AC3E}">
        <p14:creationId xmlns:p14="http://schemas.microsoft.com/office/powerpoint/2010/main" val="2434695698"/>
      </p:ext>
    </p:extLst>
  </p:cSld>
  <p:clrMapOvr>
    <a:masterClrMapping/>
  </p:clrMapOvr>
  <p:transition spd="slow" advClick="0" advTm="5000">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011590"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Data Preparation &amp; Tools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4146459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9E53E2-7EF0-475D-9125-A5365FDCE25A}"/>
              </a:ext>
            </a:extLst>
          </p:cNvPr>
          <p:cNvSpPr>
            <a:spLocks noGrp="1"/>
          </p:cNvSpPr>
          <p:nvPr>
            <p:ph type="title"/>
          </p:nvPr>
        </p:nvSpPr>
        <p:spPr>
          <a:xfrm>
            <a:off x="515938" y="499595"/>
            <a:ext cx="8096047" cy="1325563"/>
          </a:xfrm>
        </p:spPr>
        <p:txBody>
          <a:bodyPr/>
          <a:lstStyle/>
          <a:p>
            <a:r>
              <a:rPr lang="en-US" dirty="0">
                <a:solidFill>
                  <a:schemeClr val="bg1"/>
                </a:solidFill>
              </a:rPr>
              <a:t>Tool / Technology Overview</a:t>
            </a:r>
          </a:p>
        </p:txBody>
      </p:sp>
      <p:sp>
        <p:nvSpPr>
          <p:cNvPr id="7" name="Content Placeholder 6">
            <a:extLst>
              <a:ext uri="{FF2B5EF4-FFF2-40B4-BE49-F238E27FC236}">
                <a16:creationId xmlns:a16="http://schemas.microsoft.com/office/drawing/2014/main" id="{21DCDC53-D835-42AD-8B3E-6BC2DBDD893C}"/>
              </a:ext>
            </a:extLst>
          </p:cNvPr>
          <p:cNvSpPr>
            <a:spLocks noGrp="1"/>
          </p:cNvSpPr>
          <p:nvPr>
            <p:ph idx="1"/>
          </p:nvPr>
        </p:nvSpPr>
        <p:spPr/>
        <p:txBody>
          <a:bodyPr/>
          <a:lstStyle/>
          <a:p>
            <a:r>
              <a:rPr lang="en-US" sz="1600" dirty="0">
                <a:solidFill>
                  <a:schemeClr val="bg1"/>
                </a:solidFill>
              </a:rPr>
              <a:t>Data Set </a:t>
            </a:r>
          </a:p>
          <a:p>
            <a:pPr lvl="1"/>
            <a:r>
              <a:rPr lang="en-US" sz="1600" dirty="0">
                <a:solidFill>
                  <a:schemeClr val="bg1"/>
                </a:solidFill>
              </a:rPr>
              <a:t>Department of Energy Weekly Report</a:t>
            </a:r>
          </a:p>
          <a:p>
            <a:pPr lvl="1"/>
            <a:r>
              <a:rPr lang="en-US" sz="1600" dirty="0">
                <a:solidFill>
                  <a:schemeClr val="bg1"/>
                </a:solidFill>
              </a:rPr>
              <a:t>Open, High, Low, Close(OHLC) Energy Future</a:t>
            </a:r>
          </a:p>
          <a:p>
            <a:pPr lvl="1"/>
            <a:r>
              <a:rPr lang="en-US" sz="1600" dirty="0">
                <a:solidFill>
                  <a:schemeClr val="bg1"/>
                </a:solidFill>
              </a:rPr>
              <a:t>Global Index Data</a:t>
            </a:r>
          </a:p>
          <a:p>
            <a:pPr lvl="1"/>
            <a:r>
              <a:rPr lang="en-US" sz="1600" dirty="0">
                <a:solidFill>
                  <a:schemeClr val="bg1"/>
                </a:solidFill>
              </a:rPr>
              <a:t>Proprietary Stitching of Future Contracts</a:t>
            </a:r>
          </a:p>
          <a:p>
            <a:pPr lvl="1"/>
            <a:r>
              <a:rPr lang="en-US" sz="1600" dirty="0">
                <a:solidFill>
                  <a:schemeClr val="bg1"/>
                </a:solidFill>
              </a:rPr>
              <a:t>Feature Creation</a:t>
            </a:r>
          </a:p>
          <a:p>
            <a:r>
              <a:rPr lang="en-US" sz="1600" dirty="0">
                <a:solidFill>
                  <a:schemeClr val="bg1"/>
                </a:solidFill>
              </a:rPr>
              <a:t>Jupyter Notebook</a:t>
            </a:r>
          </a:p>
          <a:p>
            <a:r>
              <a:rPr lang="en-US" sz="1600" dirty="0">
                <a:solidFill>
                  <a:schemeClr val="bg1"/>
                </a:solidFill>
              </a:rPr>
              <a:t>Python</a:t>
            </a:r>
          </a:p>
          <a:p>
            <a:pPr lvl="1"/>
            <a:r>
              <a:rPr lang="en-US" sz="1600" dirty="0">
                <a:solidFill>
                  <a:schemeClr val="bg1"/>
                </a:solidFill>
              </a:rPr>
              <a:t>NumPy, SciPy, Pandas</a:t>
            </a:r>
          </a:p>
          <a:p>
            <a:pPr lvl="1"/>
            <a:r>
              <a:rPr lang="en-US" sz="1600" dirty="0">
                <a:solidFill>
                  <a:schemeClr val="bg1"/>
                </a:solidFill>
              </a:rPr>
              <a:t>Matplotlib</a:t>
            </a:r>
          </a:p>
          <a:p>
            <a:pPr lvl="1"/>
            <a:r>
              <a:rPr lang="en-US" sz="1600" dirty="0">
                <a:solidFill>
                  <a:schemeClr val="bg1"/>
                </a:solidFill>
              </a:rPr>
              <a:t>XGBoost</a:t>
            </a:r>
          </a:p>
          <a:p>
            <a:r>
              <a:rPr lang="en-US" sz="1600" dirty="0">
                <a:solidFill>
                  <a:schemeClr val="bg1"/>
                </a:solidFill>
              </a:rPr>
              <a:t>RStudio</a:t>
            </a:r>
          </a:p>
          <a:p>
            <a:r>
              <a:rPr lang="en-US" sz="1600" dirty="0">
                <a:solidFill>
                  <a:schemeClr val="bg1"/>
                </a:solidFill>
              </a:rPr>
              <a:t>Vertica Database Platform</a:t>
            </a:r>
          </a:p>
          <a:p>
            <a:pPr marL="457200" lvl="1" indent="0">
              <a:buNone/>
            </a:pPr>
            <a:endParaRPr lang="en-US" dirty="0"/>
          </a:p>
        </p:txBody>
      </p:sp>
      <p:sp>
        <p:nvSpPr>
          <p:cNvPr id="11" name="TextBox 10">
            <a:extLst>
              <a:ext uri="{FF2B5EF4-FFF2-40B4-BE49-F238E27FC236}">
                <a16:creationId xmlns:a16="http://schemas.microsoft.com/office/drawing/2014/main" id="{FA4D8256-9713-4E07-9191-DF0952530981}"/>
              </a:ext>
            </a:extLst>
          </p:cNvPr>
          <p:cNvSpPr txBox="1"/>
          <p:nvPr/>
        </p:nvSpPr>
        <p:spPr>
          <a:xfrm>
            <a:off x="9009592" y="5471176"/>
            <a:ext cx="3948546" cy="369332"/>
          </a:xfrm>
          <a:prstGeom prst="rect">
            <a:avLst/>
          </a:prstGeom>
          <a:noFill/>
        </p:spPr>
        <p:txBody>
          <a:bodyPr wrap="square" rtlCol="0">
            <a:spAutoFit/>
          </a:bodyPr>
          <a:lstStyle/>
          <a:p>
            <a:r>
              <a:rPr lang="en-US" dirty="0">
                <a:solidFill>
                  <a:srgbClr val="FFFF00"/>
                </a:solidFill>
              </a:rPr>
              <a:t>“Data Science is a street fight….”</a:t>
            </a:r>
          </a:p>
        </p:txBody>
      </p:sp>
      <p:pic>
        <p:nvPicPr>
          <p:cNvPr id="15" name="Picture Placeholder 14">
            <a:extLst>
              <a:ext uri="{FF2B5EF4-FFF2-40B4-BE49-F238E27FC236}">
                <a16:creationId xmlns:a16="http://schemas.microsoft.com/office/drawing/2014/main" id="{02F684C9-3B37-4A96-AA3E-43E6663E19AF}"/>
              </a:ext>
            </a:extLst>
          </p:cNvPr>
          <p:cNvPicPr>
            <a:picLocks noGrp="1" noChangeAspect="1"/>
          </p:cNvPicPr>
          <p:nvPr>
            <p:ph type="pic" sz="quarter" idx="13"/>
          </p:nvPr>
        </p:nvPicPr>
        <p:blipFill>
          <a:blip r:embed="rId2"/>
          <a:srcRect l="16727" r="16727"/>
          <a:stretch>
            <a:fillRect/>
          </a:stretch>
        </p:blipFill>
        <p:spPr/>
      </p:pic>
    </p:spTree>
    <p:extLst>
      <p:ext uri="{BB962C8B-B14F-4D97-AF65-F5344CB8AC3E}">
        <p14:creationId xmlns:p14="http://schemas.microsoft.com/office/powerpoint/2010/main" val="2881078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32049D-2813-438B-B6D8-8C8E064D849F}"/>
              </a:ext>
            </a:extLst>
          </p:cNvPr>
          <p:cNvSpPr>
            <a:spLocks noGrp="1"/>
          </p:cNvSpPr>
          <p:nvPr>
            <p:ph type="title"/>
          </p:nvPr>
        </p:nvSpPr>
        <p:spPr/>
        <p:txBody>
          <a:bodyPr/>
          <a:lstStyle/>
          <a:p>
            <a:pPr algn="ctr"/>
            <a:r>
              <a:rPr lang="en-US" dirty="0">
                <a:solidFill>
                  <a:schemeClr val="accent1"/>
                </a:solidFill>
              </a:rPr>
              <a:t>Bespoke Data Set Creation</a:t>
            </a:r>
          </a:p>
        </p:txBody>
      </p:sp>
      <p:sp>
        <p:nvSpPr>
          <p:cNvPr id="4" name="Slide Number Placeholder 3">
            <a:extLst>
              <a:ext uri="{FF2B5EF4-FFF2-40B4-BE49-F238E27FC236}">
                <a16:creationId xmlns:a16="http://schemas.microsoft.com/office/drawing/2014/main" id="{BDCC4C06-0742-4323-81C5-217411E46F9A}"/>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sp>
        <p:nvSpPr>
          <p:cNvPr id="7" name="TextBox 6">
            <a:extLst>
              <a:ext uri="{FF2B5EF4-FFF2-40B4-BE49-F238E27FC236}">
                <a16:creationId xmlns:a16="http://schemas.microsoft.com/office/drawing/2014/main" id="{43575DDB-EBE4-446D-9FB9-1E6C5958CF9C}"/>
              </a:ext>
            </a:extLst>
          </p:cNvPr>
          <p:cNvSpPr txBox="1"/>
          <p:nvPr/>
        </p:nvSpPr>
        <p:spPr>
          <a:xfrm>
            <a:off x="535709" y="1514764"/>
            <a:ext cx="10547927" cy="4524315"/>
          </a:xfrm>
          <a:prstGeom prst="rect">
            <a:avLst/>
          </a:prstGeom>
          <a:noFill/>
        </p:spPr>
        <p:txBody>
          <a:bodyPr wrap="square" rtlCol="0">
            <a:spAutoFit/>
          </a:bodyPr>
          <a:lstStyle/>
          <a:p>
            <a:r>
              <a:rPr lang="en-US" dirty="0"/>
              <a:t>We will be creating our own data sets for modeling. Up until recently it was rather difficult and expensive to obtain consistent futures data across exchanges in frequently updated manner.   However, certain new platforms make acquiring this data possible.</a:t>
            </a:r>
          </a:p>
          <a:p>
            <a:endParaRPr lang="en-US" dirty="0"/>
          </a:p>
          <a:p>
            <a:r>
              <a:rPr lang="en-US" dirty="0"/>
              <a:t>Data stitching and munging still needs to occur to make the data relevant for modeling purposes.  Our data is downloaded and manipulated with the final version stored in a data warehouse.</a:t>
            </a:r>
          </a:p>
          <a:p>
            <a:endParaRPr lang="en-US" dirty="0"/>
          </a:p>
          <a:p>
            <a:r>
              <a:rPr lang="en-US" dirty="0"/>
              <a:t>They are the following data sets;</a:t>
            </a:r>
          </a:p>
          <a:p>
            <a:pPr marL="342900" indent="-342900">
              <a:buFont typeface="+mj-lt"/>
              <a:buAutoNum type="arabicPeriod"/>
            </a:pPr>
            <a:r>
              <a:rPr lang="en-US" dirty="0"/>
              <a:t>Historical futures contracts for a wide variety of energy related continuous contracts</a:t>
            </a:r>
          </a:p>
          <a:p>
            <a:pPr marL="800100" lvl="1" indent="-342900">
              <a:buFont typeface="Arial" panose="020B0604020202020204" pitchFamily="34" charset="0"/>
              <a:buChar char="•"/>
            </a:pPr>
            <a:r>
              <a:rPr lang="en-US" i="1" dirty="0"/>
              <a:t>The main difficulty with trying to generate a continuous contract from the underlying contracts with varying deliveries is that the contracts do not often trade at the same prices.  This will be explained in greater detail in subsequent slides.</a:t>
            </a:r>
          </a:p>
          <a:p>
            <a:pPr lvl="1"/>
            <a:endParaRPr lang="en-US" i="1" dirty="0"/>
          </a:p>
          <a:p>
            <a:pPr marL="342900" indent="-342900">
              <a:buFont typeface="+mj-lt"/>
              <a:buAutoNum type="arabicPeriod"/>
            </a:pPr>
            <a:r>
              <a:rPr lang="en-US" dirty="0"/>
              <a:t>Weekly Department of Energy(EIA) reports summarizing the storage of products and refinery outputs.</a:t>
            </a:r>
          </a:p>
          <a:p>
            <a:pPr marL="342900" indent="-342900">
              <a:buFont typeface="+mj-lt"/>
              <a:buAutoNum type="arabicPeriod"/>
            </a:pPr>
            <a:endParaRPr lang="en-US" dirty="0"/>
          </a:p>
          <a:p>
            <a:pPr marL="342900" indent="-342900">
              <a:buFont typeface="+mj-lt"/>
              <a:buAutoNum type="arabicPeriod"/>
            </a:pPr>
            <a:r>
              <a:rPr lang="en-US" dirty="0"/>
              <a:t>Global Indexes</a:t>
            </a:r>
          </a:p>
        </p:txBody>
      </p:sp>
    </p:spTree>
    <p:extLst>
      <p:ext uri="{BB962C8B-B14F-4D97-AF65-F5344CB8AC3E}">
        <p14:creationId xmlns:p14="http://schemas.microsoft.com/office/powerpoint/2010/main" val="212602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F8FF-FE5C-4C27-B43C-4597A5973CC8}"/>
              </a:ext>
            </a:extLst>
          </p:cNvPr>
          <p:cNvSpPr>
            <a:spLocks noGrp="1"/>
          </p:cNvSpPr>
          <p:nvPr>
            <p:ph type="title"/>
          </p:nvPr>
        </p:nvSpPr>
        <p:spPr/>
        <p:txBody>
          <a:bodyPr/>
          <a:lstStyle/>
          <a:p>
            <a:r>
              <a:rPr lang="en-US" sz="2800" dirty="0">
                <a:solidFill>
                  <a:schemeClr val="accent1"/>
                </a:solidFill>
              </a:rPr>
              <a:t>Forming a Continuous futures contract</a:t>
            </a:r>
          </a:p>
        </p:txBody>
      </p:sp>
      <p:sp>
        <p:nvSpPr>
          <p:cNvPr id="3" name="Slide Number Placeholder 2">
            <a:extLst>
              <a:ext uri="{FF2B5EF4-FFF2-40B4-BE49-F238E27FC236}">
                <a16:creationId xmlns:a16="http://schemas.microsoft.com/office/drawing/2014/main" id="{9500AA34-0374-405E-A9DA-8EDF5A38C7E8}"/>
              </a:ext>
            </a:extLst>
          </p:cNvPr>
          <p:cNvSpPr>
            <a:spLocks noGrp="1"/>
          </p:cNvSpPr>
          <p:nvPr>
            <p:ph type="sldNum" sz="quarter" idx="12"/>
          </p:nvPr>
        </p:nvSpPr>
        <p:spPr/>
        <p:txBody>
          <a:bodyPr/>
          <a:lstStyle/>
          <a:p>
            <a:fld id="{9EC71654-96A5-4280-94F3-931C61A9F92C}" type="slidenum">
              <a:rPr lang="en-US" noProof="0" smtClean="0"/>
              <a:pPr/>
              <a:t>19</a:t>
            </a:fld>
            <a:endParaRPr lang="en-US" noProof="0" dirty="0"/>
          </a:p>
        </p:txBody>
      </p:sp>
      <p:sp>
        <p:nvSpPr>
          <p:cNvPr id="4" name="TextBox 3">
            <a:extLst>
              <a:ext uri="{FF2B5EF4-FFF2-40B4-BE49-F238E27FC236}">
                <a16:creationId xmlns:a16="http://schemas.microsoft.com/office/drawing/2014/main" id="{5DEC7C95-692A-478F-86EB-CD5406F70F8F}"/>
              </a:ext>
            </a:extLst>
          </p:cNvPr>
          <p:cNvSpPr txBox="1"/>
          <p:nvPr/>
        </p:nvSpPr>
        <p:spPr>
          <a:xfrm>
            <a:off x="330690" y="1297354"/>
            <a:ext cx="7703525" cy="1477328"/>
          </a:xfrm>
          <a:prstGeom prst="rect">
            <a:avLst/>
          </a:prstGeom>
          <a:noFill/>
        </p:spPr>
        <p:txBody>
          <a:bodyPr wrap="square" rtlCol="0">
            <a:spAutoFit/>
          </a:bodyPr>
          <a:lstStyle/>
          <a:p>
            <a:r>
              <a:rPr lang="en-US" dirty="0"/>
              <a:t>The main difficulty with trying to generate a continuous contract from the underlying contracts with varying deliveries is that the contracts do not often trade at the same prices. Thus, situations arise where they do not provide a smooth splice from one to the next. This is due to contango and backwardation effects. </a:t>
            </a:r>
          </a:p>
        </p:txBody>
      </p:sp>
      <p:pic>
        <p:nvPicPr>
          <p:cNvPr id="1026" name="Picture 2">
            <a:extLst>
              <a:ext uri="{FF2B5EF4-FFF2-40B4-BE49-F238E27FC236}">
                <a16:creationId xmlns:a16="http://schemas.microsoft.com/office/drawing/2014/main" id="{A2906B32-7042-4ED7-8D91-127A618C9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10214"/>
            <a:ext cx="3823272" cy="2912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F3D571-47DA-4944-8267-0B08C2DFA5CA}"/>
              </a:ext>
            </a:extLst>
          </p:cNvPr>
          <p:cNvPicPr>
            <a:picLocks noChangeAspect="1"/>
          </p:cNvPicPr>
          <p:nvPr/>
        </p:nvPicPr>
        <p:blipFill>
          <a:blip r:embed="rId3"/>
          <a:stretch>
            <a:fillRect/>
          </a:stretch>
        </p:blipFill>
        <p:spPr>
          <a:xfrm>
            <a:off x="586276" y="3429000"/>
            <a:ext cx="10401300" cy="2657475"/>
          </a:xfrm>
          <a:prstGeom prst="rect">
            <a:avLst/>
          </a:prstGeom>
        </p:spPr>
      </p:pic>
      <p:sp>
        <p:nvSpPr>
          <p:cNvPr id="6" name="TextBox 5">
            <a:extLst>
              <a:ext uri="{FF2B5EF4-FFF2-40B4-BE49-F238E27FC236}">
                <a16:creationId xmlns:a16="http://schemas.microsoft.com/office/drawing/2014/main" id="{5594805A-26B2-4FF3-98A9-98D6406A6A32}"/>
              </a:ext>
            </a:extLst>
          </p:cNvPr>
          <p:cNvSpPr txBox="1"/>
          <p:nvPr/>
        </p:nvSpPr>
        <p:spPr>
          <a:xfrm>
            <a:off x="937846" y="3053351"/>
            <a:ext cx="8448431" cy="369332"/>
          </a:xfrm>
          <a:prstGeom prst="rect">
            <a:avLst/>
          </a:prstGeom>
          <a:noFill/>
        </p:spPr>
        <p:txBody>
          <a:bodyPr wrap="square" rtlCol="0">
            <a:spAutoFit/>
          </a:bodyPr>
          <a:lstStyle/>
          <a:p>
            <a:r>
              <a:rPr lang="en-US" dirty="0"/>
              <a:t>Here is another view of a March delivery contract rolling over to April – Price versus Time</a:t>
            </a:r>
          </a:p>
        </p:txBody>
      </p:sp>
    </p:spTree>
    <p:extLst>
      <p:ext uri="{BB962C8B-B14F-4D97-AF65-F5344CB8AC3E}">
        <p14:creationId xmlns:p14="http://schemas.microsoft.com/office/powerpoint/2010/main" val="320856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FFC6D-554C-490D-B109-FDE108FF8157}"/>
              </a:ext>
            </a:extLst>
          </p:cNvPr>
          <p:cNvSpPr>
            <a:spLocks noGrp="1"/>
          </p:cNvSpPr>
          <p:nvPr>
            <p:ph type="title"/>
          </p:nvPr>
        </p:nvSpPr>
        <p:spPr>
          <a:xfrm>
            <a:off x="515938" y="499595"/>
            <a:ext cx="4937211" cy="1022451"/>
          </a:xfrm>
        </p:spPr>
        <p:txBody>
          <a:bodyPr/>
          <a:lstStyle/>
          <a:p>
            <a:r>
              <a:rPr lang="en-US" dirty="0">
                <a:solidFill>
                  <a:schemeClr val="bg2"/>
                </a:solidFill>
              </a:rPr>
              <a:t>Contents</a:t>
            </a:r>
          </a:p>
        </p:txBody>
      </p:sp>
      <p:sp>
        <p:nvSpPr>
          <p:cNvPr id="6" name="Content Placeholder 5">
            <a:extLst>
              <a:ext uri="{FF2B5EF4-FFF2-40B4-BE49-F238E27FC236}">
                <a16:creationId xmlns:a16="http://schemas.microsoft.com/office/drawing/2014/main" id="{757A61D0-2687-434B-90AD-2FA440A24B8F}"/>
              </a:ext>
            </a:extLst>
          </p:cNvPr>
          <p:cNvSpPr>
            <a:spLocks noGrp="1"/>
          </p:cNvSpPr>
          <p:nvPr>
            <p:ph idx="1"/>
          </p:nvPr>
        </p:nvSpPr>
        <p:spPr>
          <a:xfrm>
            <a:off x="513875" y="1522046"/>
            <a:ext cx="4439125" cy="4276774"/>
          </a:xfrm>
        </p:spPr>
        <p:txBody>
          <a:bodyPr/>
          <a:lstStyle/>
          <a:p>
            <a:r>
              <a:rPr lang="en-US" dirty="0">
                <a:solidFill>
                  <a:schemeClr val="bg1"/>
                </a:solidFill>
              </a:rPr>
              <a:t>Executive Summary</a:t>
            </a:r>
          </a:p>
          <a:p>
            <a:r>
              <a:rPr lang="en-US" dirty="0">
                <a:solidFill>
                  <a:schemeClr val="bg1"/>
                </a:solidFill>
              </a:rPr>
              <a:t>Introduction &amp; Goals</a:t>
            </a:r>
          </a:p>
          <a:p>
            <a:r>
              <a:rPr lang="en-US" dirty="0">
                <a:solidFill>
                  <a:schemeClr val="bg1"/>
                </a:solidFill>
              </a:rPr>
              <a:t>Preparation / Tools</a:t>
            </a:r>
          </a:p>
          <a:p>
            <a:r>
              <a:rPr lang="en-US" dirty="0">
                <a:solidFill>
                  <a:schemeClr val="bg1"/>
                </a:solidFill>
              </a:rPr>
              <a:t>Analysis and Understanding</a:t>
            </a:r>
          </a:p>
          <a:p>
            <a:r>
              <a:rPr lang="en-US" dirty="0">
                <a:solidFill>
                  <a:schemeClr val="bg1"/>
                </a:solidFill>
              </a:rPr>
              <a:t>Modeling Overview</a:t>
            </a:r>
          </a:p>
          <a:p>
            <a:r>
              <a:rPr lang="en-US" dirty="0">
                <a:solidFill>
                  <a:schemeClr val="bg1"/>
                </a:solidFill>
              </a:rPr>
              <a:t>Strategy Results</a:t>
            </a:r>
          </a:p>
          <a:p>
            <a:r>
              <a:rPr lang="en-US" dirty="0">
                <a:solidFill>
                  <a:schemeClr val="bg1"/>
                </a:solidFill>
              </a:rPr>
              <a:t>Risk Profile</a:t>
            </a:r>
          </a:p>
          <a:p>
            <a:r>
              <a:rPr lang="en-US" dirty="0">
                <a:solidFill>
                  <a:schemeClr val="bg1"/>
                </a:solidFill>
              </a:rPr>
              <a:t>Project Schedule</a:t>
            </a:r>
          </a:p>
        </p:txBody>
      </p:sp>
      <p:pic>
        <p:nvPicPr>
          <p:cNvPr id="9" name="Picture Placeholder 8">
            <a:extLst>
              <a:ext uri="{FF2B5EF4-FFF2-40B4-BE49-F238E27FC236}">
                <a16:creationId xmlns:a16="http://schemas.microsoft.com/office/drawing/2014/main" id="{A1E4E91B-DCFF-4FD3-A2D0-E506A9DC0F25}"/>
              </a:ext>
            </a:extLst>
          </p:cNvPr>
          <p:cNvPicPr>
            <a:picLocks noGrp="1" noChangeAspect="1"/>
          </p:cNvPicPr>
          <p:nvPr>
            <p:ph type="pic" sz="quarter" idx="13"/>
          </p:nvPr>
        </p:nvPicPr>
        <p:blipFill>
          <a:blip r:embed="rId2"/>
          <a:srcRect l="16667" r="16667"/>
          <a:stretch>
            <a:fillRect/>
          </a:stretch>
        </p:blipFill>
        <p:spPr/>
      </p:pic>
    </p:spTree>
    <p:extLst>
      <p:ext uri="{BB962C8B-B14F-4D97-AF65-F5344CB8AC3E}">
        <p14:creationId xmlns:p14="http://schemas.microsoft.com/office/powerpoint/2010/main" val="346552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E5D7-9963-45E7-80C7-3AB39070361A}"/>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586DC153-926B-4030-AB92-7C55164259E1}"/>
              </a:ext>
            </a:extLst>
          </p:cNvPr>
          <p:cNvSpPr>
            <a:spLocks noGrp="1"/>
          </p:cNvSpPr>
          <p:nvPr>
            <p:ph type="sldNum" sz="quarter" idx="12"/>
          </p:nvPr>
        </p:nvSpPr>
        <p:spPr/>
        <p:txBody>
          <a:bodyPr/>
          <a:lstStyle/>
          <a:p>
            <a:fld id="{9EC71654-96A5-4280-94F3-931C61A9F92C}" type="slidenum">
              <a:rPr lang="en-US" noProof="0" smtClean="0"/>
              <a:pPr/>
              <a:t>20</a:t>
            </a:fld>
            <a:endParaRPr lang="en-US" noProof="0" dirty="0"/>
          </a:p>
        </p:txBody>
      </p:sp>
      <p:pic>
        <p:nvPicPr>
          <p:cNvPr id="4" name="Picture 3">
            <a:extLst>
              <a:ext uri="{FF2B5EF4-FFF2-40B4-BE49-F238E27FC236}">
                <a16:creationId xmlns:a16="http://schemas.microsoft.com/office/drawing/2014/main" id="{F1465C99-058F-4688-821C-C1438D681254}"/>
              </a:ext>
            </a:extLst>
          </p:cNvPr>
          <p:cNvPicPr>
            <a:picLocks noChangeAspect="1"/>
          </p:cNvPicPr>
          <p:nvPr/>
        </p:nvPicPr>
        <p:blipFill>
          <a:blip r:embed="rId2"/>
          <a:stretch>
            <a:fillRect/>
          </a:stretch>
        </p:blipFill>
        <p:spPr>
          <a:xfrm>
            <a:off x="625230" y="1166957"/>
            <a:ext cx="8662133" cy="2297627"/>
          </a:xfrm>
          <a:prstGeom prst="rect">
            <a:avLst/>
          </a:prstGeom>
        </p:spPr>
      </p:pic>
      <p:pic>
        <p:nvPicPr>
          <p:cNvPr id="5" name="Picture 4">
            <a:extLst>
              <a:ext uri="{FF2B5EF4-FFF2-40B4-BE49-F238E27FC236}">
                <a16:creationId xmlns:a16="http://schemas.microsoft.com/office/drawing/2014/main" id="{3C92B397-2B21-487A-8A64-0FB69800FD04}"/>
              </a:ext>
            </a:extLst>
          </p:cNvPr>
          <p:cNvPicPr>
            <a:picLocks noChangeAspect="1"/>
          </p:cNvPicPr>
          <p:nvPr/>
        </p:nvPicPr>
        <p:blipFill>
          <a:blip r:embed="rId3"/>
          <a:stretch>
            <a:fillRect/>
          </a:stretch>
        </p:blipFill>
        <p:spPr>
          <a:xfrm>
            <a:off x="679938" y="3565027"/>
            <a:ext cx="6824023" cy="2126016"/>
          </a:xfrm>
          <a:prstGeom prst="rect">
            <a:avLst/>
          </a:prstGeom>
        </p:spPr>
      </p:pic>
      <p:sp>
        <p:nvSpPr>
          <p:cNvPr id="6" name="TextBox 5">
            <a:extLst>
              <a:ext uri="{FF2B5EF4-FFF2-40B4-BE49-F238E27FC236}">
                <a16:creationId xmlns:a16="http://schemas.microsoft.com/office/drawing/2014/main" id="{710D6955-261A-4C78-9DC9-960A0538FD91}"/>
              </a:ext>
            </a:extLst>
          </p:cNvPr>
          <p:cNvSpPr txBox="1"/>
          <p:nvPr/>
        </p:nvSpPr>
        <p:spPr>
          <a:xfrm>
            <a:off x="6033477" y="1969477"/>
            <a:ext cx="5924061" cy="307777"/>
          </a:xfrm>
          <a:prstGeom prst="rect">
            <a:avLst/>
          </a:prstGeom>
          <a:noFill/>
        </p:spPr>
        <p:txBody>
          <a:bodyPr wrap="square" rtlCol="0">
            <a:spAutoFit/>
          </a:bodyPr>
          <a:lstStyle/>
          <a:p>
            <a:r>
              <a:rPr lang="en-US" sz="1400" dirty="0"/>
              <a:t>This is the easiest to understand, Back/Forward Adjustment</a:t>
            </a:r>
          </a:p>
        </p:txBody>
      </p:sp>
      <p:sp>
        <p:nvSpPr>
          <p:cNvPr id="7" name="TextBox 6">
            <a:extLst>
              <a:ext uri="{FF2B5EF4-FFF2-40B4-BE49-F238E27FC236}">
                <a16:creationId xmlns:a16="http://schemas.microsoft.com/office/drawing/2014/main" id="{BE60EABC-0B09-45FF-8037-CF1DA66F6FE5}"/>
              </a:ext>
            </a:extLst>
          </p:cNvPr>
          <p:cNvSpPr txBox="1"/>
          <p:nvPr/>
        </p:nvSpPr>
        <p:spPr>
          <a:xfrm>
            <a:off x="7659077" y="3556000"/>
            <a:ext cx="4360985" cy="1600438"/>
          </a:xfrm>
          <a:prstGeom prst="rect">
            <a:avLst/>
          </a:prstGeom>
          <a:noFill/>
        </p:spPr>
        <p:txBody>
          <a:bodyPr wrap="square" rtlCol="0">
            <a:spAutoFit/>
          </a:bodyPr>
          <a:lstStyle/>
          <a:p>
            <a:r>
              <a:rPr lang="en-US" sz="1400" dirty="0"/>
              <a:t>The key problem with these methods includes the introduction of a trend bias, which will introduce a large drift to the prices. This can lead to negative data for sufficiently historical contracts. In addition there is a loss of the </a:t>
            </a:r>
            <a:r>
              <a:rPr lang="en-US" sz="1400" i="1" dirty="0"/>
              <a:t>relative</a:t>
            </a:r>
            <a:r>
              <a:rPr lang="en-US" sz="1400" dirty="0"/>
              <a:t> price differences due to an absolute shift in values. This means that returns are complicated to calculate (or just plain incorrect).</a:t>
            </a:r>
          </a:p>
        </p:txBody>
      </p:sp>
    </p:spTree>
    <p:extLst>
      <p:ext uri="{BB962C8B-B14F-4D97-AF65-F5344CB8AC3E}">
        <p14:creationId xmlns:p14="http://schemas.microsoft.com/office/powerpoint/2010/main" val="3844600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6BC0-2154-481B-B5FB-4417343B3FCF}"/>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48960CBC-A3F9-46F7-815B-C01EEE135A55}"/>
              </a:ext>
            </a:extLst>
          </p:cNvPr>
          <p:cNvSpPr>
            <a:spLocks noGrp="1"/>
          </p:cNvSpPr>
          <p:nvPr>
            <p:ph type="sldNum" sz="quarter" idx="12"/>
          </p:nvPr>
        </p:nvSpPr>
        <p:spPr/>
        <p:txBody>
          <a:bodyPr/>
          <a:lstStyle/>
          <a:p>
            <a:fld id="{9EC71654-96A5-4280-94F3-931C61A9F92C}" type="slidenum">
              <a:rPr lang="en-US" noProof="0" smtClean="0"/>
              <a:pPr/>
              <a:t>21</a:t>
            </a:fld>
            <a:endParaRPr lang="en-US" noProof="0" dirty="0"/>
          </a:p>
        </p:txBody>
      </p:sp>
      <p:pic>
        <p:nvPicPr>
          <p:cNvPr id="2050" name="Picture 2">
            <a:extLst>
              <a:ext uri="{FF2B5EF4-FFF2-40B4-BE49-F238E27FC236}">
                <a16:creationId xmlns:a16="http://schemas.microsoft.com/office/drawing/2014/main" id="{0EDDC2A4-44AE-45B7-ABD5-0A33949F5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55" y="1377185"/>
            <a:ext cx="7699253" cy="4103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5009C0-3986-45F8-8F3D-78729A4E8CB1}"/>
              </a:ext>
            </a:extLst>
          </p:cNvPr>
          <p:cNvSpPr txBox="1"/>
          <p:nvPr/>
        </p:nvSpPr>
        <p:spPr>
          <a:xfrm>
            <a:off x="2813538" y="1641232"/>
            <a:ext cx="8745416" cy="923330"/>
          </a:xfrm>
          <a:prstGeom prst="rect">
            <a:avLst/>
          </a:prstGeom>
          <a:noFill/>
        </p:spPr>
        <p:txBody>
          <a:bodyPr wrap="square" rtlCol="0">
            <a:spAutoFit/>
          </a:bodyPr>
          <a:lstStyle/>
          <a:p>
            <a:r>
              <a:rPr lang="en-US" dirty="0"/>
              <a:t>The gasoline contract adds another wrinkle to the creation of a continuous contract.  There are two blends, one summer(April-September) and the other winter(October – March) which differ in price because of production costs.</a:t>
            </a:r>
          </a:p>
        </p:txBody>
      </p:sp>
      <p:sp>
        <p:nvSpPr>
          <p:cNvPr id="5" name="TextBox 4">
            <a:extLst>
              <a:ext uri="{FF2B5EF4-FFF2-40B4-BE49-F238E27FC236}">
                <a16:creationId xmlns:a16="http://schemas.microsoft.com/office/drawing/2014/main" id="{E52D88C1-42BE-47E3-A5D3-A6AA5766B91B}"/>
              </a:ext>
            </a:extLst>
          </p:cNvPr>
          <p:cNvSpPr txBox="1"/>
          <p:nvPr/>
        </p:nvSpPr>
        <p:spPr>
          <a:xfrm>
            <a:off x="5071049" y="4794913"/>
            <a:ext cx="6439877" cy="1754326"/>
          </a:xfrm>
          <a:prstGeom prst="rect">
            <a:avLst/>
          </a:prstGeom>
          <a:solidFill>
            <a:schemeClr val="bg1"/>
          </a:solidFill>
        </p:spPr>
        <p:txBody>
          <a:bodyPr wrap="square" rtlCol="0">
            <a:spAutoFit/>
          </a:bodyPr>
          <a:lstStyle/>
          <a:p>
            <a:r>
              <a:rPr lang="en-US" dirty="0"/>
              <a:t>We will be using the Perpetual Series approach to create a continuous contract of successive contracts by taking a linearly weighted proportion of each contract over a change in open trading interest to ensure a smoother transition between each. We will concentrate on implementing the perpetual series method as this is most appropriate for backtesting. </a:t>
            </a:r>
          </a:p>
        </p:txBody>
      </p:sp>
    </p:spTree>
    <p:extLst>
      <p:ext uri="{BB962C8B-B14F-4D97-AF65-F5344CB8AC3E}">
        <p14:creationId xmlns:p14="http://schemas.microsoft.com/office/powerpoint/2010/main" val="198854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C32F80-38B0-42F1-8909-32FED016E557}"/>
              </a:ext>
            </a:extLst>
          </p:cNvPr>
          <p:cNvSpPr>
            <a:spLocks noGrp="1"/>
          </p:cNvSpPr>
          <p:nvPr>
            <p:ph type="sldNum" sz="quarter" idx="12"/>
          </p:nvPr>
        </p:nvSpPr>
        <p:spPr/>
        <p:txBody>
          <a:bodyPr/>
          <a:lstStyle/>
          <a:p>
            <a:fld id="{9EC71654-96A5-4280-94F3-931C61A9F92C}" type="slidenum">
              <a:rPr lang="en-US" noProof="0" smtClean="0"/>
              <a:pPr/>
              <a:t>22</a:t>
            </a:fld>
            <a:endParaRPr lang="en-US" noProof="0" dirty="0"/>
          </a:p>
        </p:txBody>
      </p:sp>
      <p:pic>
        <p:nvPicPr>
          <p:cNvPr id="9" name="Content Placeholder 8">
            <a:extLst>
              <a:ext uri="{FF2B5EF4-FFF2-40B4-BE49-F238E27FC236}">
                <a16:creationId xmlns:a16="http://schemas.microsoft.com/office/drawing/2014/main" id="{84B1469D-D644-4994-8085-92009B752EBC}"/>
              </a:ext>
            </a:extLst>
          </p:cNvPr>
          <p:cNvPicPr>
            <a:picLocks noGrp="1" noChangeAspect="1"/>
          </p:cNvPicPr>
          <p:nvPr>
            <p:ph idx="1"/>
          </p:nvPr>
        </p:nvPicPr>
        <p:blipFill>
          <a:blip r:embed="rId2"/>
          <a:stretch>
            <a:fillRect/>
          </a:stretch>
        </p:blipFill>
        <p:spPr>
          <a:xfrm>
            <a:off x="1303857" y="1509741"/>
            <a:ext cx="5271915" cy="4351338"/>
          </a:xfrm>
        </p:spPr>
      </p:pic>
      <p:sp>
        <p:nvSpPr>
          <p:cNvPr id="6" name="Title 5">
            <a:extLst>
              <a:ext uri="{FF2B5EF4-FFF2-40B4-BE49-F238E27FC236}">
                <a16:creationId xmlns:a16="http://schemas.microsoft.com/office/drawing/2014/main" id="{BAF125E3-7C37-4B5A-A56E-6186B404472F}"/>
              </a:ext>
            </a:extLst>
          </p:cNvPr>
          <p:cNvSpPr>
            <a:spLocks noGrp="1"/>
          </p:cNvSpPr>
          <p:nvPr>
            <p:ph type="title"/>
          </p:nvPr>
        </p:nvSpPr>
        <p:spPr>
          <a:xfrm>
            <a:off x="1394460" y="246620"/>
            <a:ext cx="10272078" cy="923329"/>
          </a:xfrm>
        </p:spPr>
        <p:txBody>
          <a:bodyPr/>
          <a:lstStyle/>
          <a:p>
            <a:r>
              <a:rPr lang="en-US" dirty="0">
                <a:solidFill>
                  <a:schemeClr val="accent1"/>
                </a:solidFill>
              </a:rPr>
              <a:t>Department of energy weekly report data</a:t>
            </a:r>
          </a:p>
        </p:txBody>
      </p:sp>
      <p:sp>
        <p:nvSpPr>
          <p:cNvPr id="10" name="TextBox 9">
            <a:extLst>
              <a:ext uri="{FF2B5EF4-FFF2-40B4-BE49-F238E27FC236}">
                <a16:creationId xmlns:a16="http://schemas.microsoft.com/office/drawing/2014/main" id="{97E6207D-F034-43ED-B0FF-6CB57C845393}"/>
              </a:ext>
            </a:extLst>
          </p:cNvPr>
          <p:cNvSpPr txBox="1"/>
          <p:nvPr/>
        </p:nvSpPr>
        <p:spPr>
          <a:xfrm>
            <a:off x="6949440" y="3873731"/>
            <a:ext cx="4588625" cy="923330"/>
          </a:xfrm>
          <a:prstGeom prst="rect">
            <a:avLst/>
          </a:prstGeom>
          <a:noFill/>
        </p:spPr>
        <p:txBody>
          <a:bodyPr wrap="square" rtlCol="0">
            <a:spAutoFit/>
          </a:bodyPr>
          <a:lstStyle/>
          <a:p>
            <a:r>
              <a:rPr lang="en-US" dirty="0"/>
              <a:t>Downloaded and stitched together weekly petroleum data from EIA website into usable format for modeling.</a:t>
            </a:r>
          </a:p>
        </p:txBody>
      </p:sp>
    </p:spTree>
    <p:extLst>
      <p:ext uri="{BB962C8B-B14F-4D97-AF65-F5344CB8AC3E}">
        <p14:creationId xmlns:p14="http://schemas.microsoft.com/office/powerpoint/2010/main" val="125386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15AE8-E663-4FD4-A7E3-5A5DACA2F95B}"/>
              </a:ext>
            </a:extLst>
          </p:cNvPr>
          <p:cNvSpPr>
            <a:spLocks noGrp="1"/>
          </p:cNvSpPr>
          <p:nvPr>
            <p:ph type="sldNum" sz="quarter" idx="12"/>
          </p:nvPr>
        </p:nvSpPr>
        <p:spPr/>
        <p:txBody>
          <a:bodyPr/>
          <a:lstStyle/>
          <a:p>
            <a:fld id="{9EC71654-96A5-4280-94F3-931C61A9F92C}" type="slidenum">
              <a:rPr lang="en-US" noProof="0" smtClean="0"/>
              <a:pPr/>
              <a:t>23</a:t>
            </a:fld>
            <a:endParaRPr lang="en-US" noProof="0" dirty="0"/>
          </a:p>
        </p:txBody>
      </p:sp>
      <p:pic>
        <p:nvPicPr>
          <p:cNvPr id="6" name="Content Placeholder 5">
            <a:extLst>
              <a:ext uri="{FF2B5EF4-FFF2-40B4-BE49-F238E27FC236}">
                <a16:creationId xmlns:a16="http://schemas.microsoft.com/office/drawing/2014/main" id="{ED47D5C3-646C-4733-B56D-F8699948C5D3}"/>
              </a:ext>
            </a:extLst>
          </p:cNvPr>
          <p:cNvPicPr>
            <a:picLocks noGrp="1" noChangeAspect="1"/>
          </p:cNvPicPr>
          <p:nvPr>
            <p:ph idx="1"/>
          </p:nvPr>
        </p:nvPicPr>
        <p:blipFill>
          <a:blip r:embed="rId2"/>
          <a:stretch>
            <a:fillRect/>
          </a:stretch>
        </p:blipFill>
        <p:spPr>
          <a:xfrm>
            <a:off x="851749" y="1363807"/>
            <a:ext cx="4366796" cy="4817096"/>
          </a:xfrm>
        </p:spPr>
      </p:pic>
      <p:sp>
        <p:nvSpPr>
          <p:cNvPr id="4" name="Title 3">
            <a:extLst>
              <a:ext uri="{FF2B5EF4-FFF2-40B4-BE49-F238E27FC236}">
                <a16:creationId xmlns:a16="http://schemas.microsoft.com/office/drawing/2014/main" id="{D57B67F0-E76B-4928-95D7-77D4099978AA}"/>
              </a:ext>
            </a:extLst>
          </p:cNvPr>
          <p:cNvSpPr>
            <a:spLocks noGrp="1"/>
          </p:cNvSpPr>
          <p:nvPr>
            <p:ph type="title"/>
          </p:nvPr>
        </p:nvSpPr>
        <p:spPr>
          <a:xfrm>
            <a:off x="851749" y="246620"/>
            <a:ext cx="10511948" cy="708001"/>
          </a:xfrm>
        </p:spPr>
        <p:txBody>
          <a:bodyPr/>
          <a:lstStyle/>
          <a:p>
            <a:r>
              <a:rPr lang="en-US" sz="2000" dirty="0">
                <a:solidFill>
                  <a:schemeClr val="accent1"/>
                </a:solidFill>
              </a:rPr>
              <a:t>Global index-continuous energy future contracts-Feature development</a:t>
            </a:r>
          </a:p>
        </p:txBody>
      </p:sp>
      <p:sp>
        <p:nvSpPr>
          <p:cNvPr id="7" name="TextBox 6">
            <a:extLst>
              <a:ext uri="{FF2B5EF4-FFF2-40B4-BE49-F238E27FC236}">
                <a16:creationId xmlns:a16="http://schemas.microsoft.com/office/drawing/2014/main" id="{B17B4A03-AC05-4810-BFE7-5FDD101F7DD8}"/>
              </a:ext>
            </a:extLst>
          </p:cNvPr>
          <p:cNvSpPr txBox="1"/>
          <p:nvPr/>
        </p:nvSpPr>
        <p:spPr>
          <a:xfrm>
            <a:off x="6904180" y="2666376"/>
            <a:ext cx="5467928" cy="923330"/>
          </a:xfrm>
          <a:prstGeom prst="rect">
            <a:avLst/>
          </a:prstGeom>
          <a:noFill/>
        </p:spPr>
        <p:txBody>
          <a:bodyPr wrap="square" rtlCol="0">
            <a:spAutoFit/>
          </a:bodyPr>
          <a:lstStyle/>
          <a:p>
            <a:r>
              <a:rPr lang="en-US" b="1" dirty="0"/>
              <a:t>A snapshot of a data points that will be fed into our modeling process.  In subsequent slides a data dictionary and feature definition list will be provided</a:t>
            </a:r>
            <a:r>
              <a:rPr lang="en-US" dirty="0"/>
              <a:t>.</a:t>
            </a:r>
          </a:p>
        </p:txBody>
      </p:sp>
      <p:sp>
        <p:nvSpPr>
          <p:cNvPr id="8" name="TextBox 7">
            <a:extLst>
              <a:ext uri="{FF2B5EF4-FFF2-40B4-BE49-F238E27FC236}">
                <a16:creationId xmlns:a16="http://schemas.microsoft.com/office/drawing/2014/main" id="{1BE8D637-108D-4C0A-ACD7-2B52176C4EB2}"/>
              </a:ext>
            </a:extLst>
          </p:cNvPr>
          <p:cNvSpPr txBox="1"/>
          <p:nvPr/>
        </p:nvSpPr>
        <p:spPr>
          <a:xfrm>
            <a:off x="5283199" y="1570182"/>
            <a:ext cx="2927927" cy="369332"/>
          </a:xfrm>
          <a:prstGeom prst="rect">
            <a:avLst/>
          </a:prstGeom>
          <a:noFill/>
        </p:spPr>
        <p:txBody>
          <a:bodyPr wrap="square" rtlCol="0">
            <a:spAutoFit/>
          </a:bodyPr>
          <a:lstStyle/>
          <a:p>
            <a:r>
              <a:rPr lang="en-US" dirty="0"/>
              <a:t>OHLC prices for data point</a:t>
            </a:r>
          </a:p>
        </p:txBody>
      </p:sp>
      <p:sp>
        <p:nvSpPr>
          <p:cNvPr id="9" name="TextBox 8">
            <a:extLst>
              <a:ext uri="{FF2B5EF4-FFF2-40B4-BE49-F238E27FC236}">
                <a16:creationId xmlns:a16="http://schemas.microsoft.com/office/drawing/2014/main" id="{55BDC636-20B2-4907-BD02-00844FB3F5B3}"/>
              </a:ext>
            </a:extLst>
          </p:cNvPr>
          <p:cNvSpPr txBox="1"/>
          <p:nvPr/>
        </p:nvSpPr>
        <p:spPr>
          <a:xfrm>
            <a:off x="5320144" y="3998892"/>
            <a:ext cx="3168073" cy="923330"/>
          </a:xfrm>
          <a:prstGeom prst="rect">
            <a:avLst/>
          </a:prstGeom>
          <a:noFill/>
        </p:spPr>
        <p:txBody>
          <a:bodyPr wrap="square" rtlCol="0">
            <a:spAutoFit/>
          </a:bodyPr>
          <a:lstStyle/>
          <a:p>
            <a:r>
              <a:rPr lang="en-US" dirty="0"/>
              <a:t>Feature development, such as twenty data moving average, Bollinger bands, etc. . </a:t>
            </a:r>
          </a:p>
        </p:txBody>
      </p:sp>
      <p:sp>
        <p:nvSpPr>
          <p:cNvPr id="10" name="TextBox 9">
            <a:extLst>
              <a:ext uri="{FF2B5EF4-FFF2-40B4-BE49-F238E27FC236}">
                <a16:creationId xmlns:a16="http://schemas.microsoft.com/office/drawing/2014/main" id="{66B8C371-9968-4F00-8799-0194D8BE8510}"/>
              </a:ext>
            </a:extLst>
          </p:cNvPr>
          <p:cNvSpPr txBox="1"/>
          <p:nvPr/>
        </p:nvSpPr>
        <p:spPr>
          <a:xfrm>
            <a:off x="5504873" y="5569527"/>
            <a:ext cx="4137891" cy="646331"/>
          </a:xfrm>
          <a:prstGeom prst="rect">
            <a:avLst/>
          </a:prstGeom>
          <a:noFill/>
        </p:spPr>
        <p:txBody>
          <a:bodyPr wrap="square" rtlCol="0">
            <a:spAutoFit/>
          </a:bodyPr>
          <a:lstStyle/>
          <a:p>
            <a:r>
              <a:rPr lang="en-US" dirty="0"/>
              <a:t>Some of the data points stored in the database.</a:t>
            </a:r>
          </a:p>
        </p:txBody>
      </p:sp>
    </p:spTree>
    <p:extLst>
      <p:ext uri="{BB962C8B-B14F-4D97-AF65-F5344CB8AC3E}">
        <p14:creationId xmlns:p14="http://schemas.microsoft.com/office/powerpoint/2010/main" val="231946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Modeling Details &amp; EDA</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1031700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16D77C-92AF-1845-8BCF-744075067CA0}"/>
              </a:ext>
            </a:extLst>
          </p:cNvPr>
          <p:cNvSpPr>
            <a:spLocks noGrp="1"/>
          </p:cNvSpPr>
          <p:nvPr>
            <p:ph type="title"/>
          </p:nvPr>
        </p:nvSpPr>
        <p:spPr>
          <a:prstGeom prst="rect">
            <a:avLst/>
          </a:prstGeom>
        </p:spPr>
        <p:txBody>
          <a:bodyPr vert="horz" lIns="0" tIns="0" rIns="0" bIns="0" rtlCol="0" anchor="b">
            <a:normAutofit/>
          </a:bodyPr>
          <a:lstStyle/>
          <a:p>
            <a:r>
              <a:rPr lang="en-US" dirty="0">
                <a:solidFill>
                  <a:schemeClr val="accent1"/>
                </a:solidFill>
              </a:rPr>
              <a:t>Data Preprocessing, Normalization, and Augmentation</a:t>
            </a:r>
            <a:endParaRPr lang="en-US" sz="3200" b="1" kern="1200" cap="all" baseline="0" noProof="0" dirty="0">
              <a:solidFill>
                <a:schemeClr val="accent1"/>
              </a:solidFill>
            </a:endParaRPr>
          </a:p>
        </p:txBody>
      </p:sp>
      <p:sp>
        <p:nvSpPr>
          <p:cNvPr id="2" name="Slide Number Placeholder 1">
            <a:extLst>
              <a:ext uri="{FF2B5EF4-FFF2-40B4-BE49-F238E27FC236}">
                <a16:creationId xmlns:a16="http://schemas.microsoft.com/office/drawing/2014/main" id="{0885CE79-09C8-D142-A3FB-8E9C3CDA978D}"/>
              </a:ext>
            </a:extLst>
          </p:cNvPr>
          <p:cNvSpPr>
            <a:spLocks noGrp="1"/>
          </p:cNvSpPr>
          <p:nvPr>
            <p:ph type="sldNum" sz="quarter" idx="12"/>
          </p:nvPr>
        </p:nvSpPr>
        <p:spPr>
          <a:prstGeom prst="rect">
            <a:avLst/>
          </a:prstGeom>
        </p:spPr>
        <p:txBody>
          <a:bodyPr vert="horz" lIns="0" tIns="0" rIns="0" bIns="0" rtlCol="0" anchor="ctr">
            <a:normAutofit/>
          </a:bodyPr>
          <a:lstStyle/>
          <a:p>
            <a:pPr>
              <a:spcAft>
                <a:spcPts val="600"/>
              </a:spcAft>
            </a:pPr>
            <a:fld id="{9EC71654-96A5-4280-94F3-931C61A9F92C}" type="slidenum">
              <a:rPr lang="en-US" sz="900" kern="1200" noProof="0" smtClean="0">
                <a:solidFill>
                  <a:schemeClr val="bg1"/>
                </a:solidFill>
                <a:latin typeface="+mn-lt"/>
                <a:ea typeface="+mn-ea"/>
                <a:cs typeface="+mn-cs"/>
              </a:rPr>
              <a:pPr>
                <a:spcAft>
                  <a:spcPts val="600"/>
                </a:spcAft>
              </a:pPr>
              <a:t>25</a:t>
            </a:fld>
            <a:endParaRPr lang="en-US" sz="900" kern="1200" noProof="0">
              <a:solidFill>
                <a:schemeClr val="bg1"/>
              </a:solidFill>
              <a:latin typeface="+mn-lt"/>
              <a:ea typeface="+mn-ea"/>
              <a:cs typeface="+mn-cs"/>
            </a:endParaRPr>
          </a:p>
        </p:txBody>
      </p:sp>
      <p:sp>
        <p:nvSpPr>
          <p:cNvPr id="9" name="Text Placeholder 4">
            <a:extLst>
              <a:ext uri="{FF2B5EF4-FFF2-40B4-BE49-F238E27FC236}">
                <a16:creationId xmlns:a16="http://schemas.microsoft.com/office/drawing/2014/main" id="{F39D7383-E0C4-974F-84BD-E926A531AC2E}"/>
              </a:ext>
            </a:extLst>
          </p:cNvPr>
          <p:cNvSpPr txBox="1">
            <a:spLocks/>
          </p:cNvSpPr>
          <p:nvPr/>
        </p:nvSpPr>
        <p:spPr>
          <a:xfrm>
            <a:off x="6148116" y="1681162"/>
            <a:ext cx="5157787" cy="123431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sz="1400" b="1" kern="1200" noProof="0" dirty="0">
              <a:solidFill>
                <a:schemeClr val="accent1"/>
              </a:solidFill>
              <a:latin typeface="+mn-lt"/>
              <a:ea typeface="+mn-ea"/>
              <a:cs typeface="+mn-cs"/>
            </a:endParaRPr>
          </a:p>
        </p:txBody>
      </p:sp>
      <p:sp>
        <p:nvSpPr>
          <p:cNvPr id="8" name="Text Placeholder 2">
            <a:extLst>
              <a:ext uri="{FF2B5EF4-FFF2-40B4-BE49-F238E27FC236}">
                <a16:creationId xmlns:a16="http://schemas.microsoft.com/office/drawing/2014/main" id="{765A6465-B094-3D4D-8F31-C1E2616892A1}"/>
              </a:ext>
            </a:extLst>
          </p:cNvPr>
          <p:cNvSpPr txBox="1">
            <a:spLocks/>
          </p:cNvSpPr>
          <p:nvPr/>
        </p:nvSpPr>
        <p:spPr>
          <a:xfrm>
            <a:off x="515938" y="1473875"/>
            <a:ext cx="2821622" cy="3910250"/>
          </a:xfrm>
          <a:prstGeom prst="rect">
            <a:avLst/>
          </a:prstGeom>
        </p:spPr>
        <p:txBody>
          <a:bodyPr vert="horz" lIns="91440" tIns="45720" rIns="91440" bIns="45720" rtlCol="0" anchor="b">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0" dirty="0">
                <a:solidFill>
                  <a:schemeClr val="tx1"/>
                </a:solidFill>
              </a:rPr>
              <a:t>The pricing data is first converted to returns allowing all the variables to be evaluated using a comparable metric despite the variables originating from prices of unequal values.</a:t>
            </a:r>
          </a:p>
          <a:p>
            <a:r>
              <a:rPr lang="en-US" b="0" dirty="0">
                <a:solidFill>
                  <a:schemeClr val="tx1"/>
                </a:solidFill>
              </a:rPr>
              <a:t>Because market prices follow an approximately log-normal distribution due to the prices having the mathematical property of being restricted to the domain of greater than or equal to zero, the natural-log of the returns is taken, resulting in a distribution that is approximately normal. The price series are assumed to be independent and identically distributed, and the returns are log-transformed which have the property of time-dependent additivity and thereby are approximately normal.</a:t>
            </a:r>
          </a:p>
          <a:p>
            <a:endParaRPr lang="en-US" sz="600" b="1" kern="1200" noProof="0" dirty="0">
              <a:solidFill>
                <a:schemeClr val="accent5"/>
              </a:solidFill>
              <a:latin typeface="+mn-lt"/>
              <a:ea typeface="+mn-ea"/>
              <a:cs typeface="+mn-cs"/>
            </a:endParaRPr>
          </a:p>
        </p:txBody>
      </p:sp>
      <p:pic>
        <p:nvPicPr>
          <p:cNvPr id="10" name="Content Placeholder 7" descr="A close up of a white wall&#10;&#10;Description automatically generated">
            <a:extLst>
              <a:ext uri="{FF2B5EF4-FFF2-40B4-BE49-F238E27FC236}">
                <a16:creationId xmlns:a16="http://schemas.microsoft.com/office/drawing/2014/main" id="{5A8FB3DA-62F1-E345-9C49-39F7B3CBA68F}"/>
              </a:ext>
            </a:extLst>
          </p:cNvPr>
          <p:cNvPicPr>
            <a:picLocks/>
          </p:cNvPicPr>
          <p:nvPr/>
        </p:nvPicPr>
        <p:blipFill>
          <a:blip r:embed="rId2"/>
          <a:stretch>
            <a:fillRect/>
          </a:stretch>
        </p:blipFill>
        <p:spPr>
          <a:xfrm>
            <a:off x="4008120" y="1166957"/>
            <a:ext cx="7355576" cy="5141213"/>
          </a:xfrm>
          <a:prstGeom prst="rect">
            <a:avLst/>
          </a:prstGeom>
          <a:noFill/>
        </p:spPr>
      </p:pic>
    </p:spTree>
    <p:extLst>
      <p:ext uri="{BB962C8B-B14F-4D97-AF65-F5344CB8AC3E}">
        <p14:creationId xmlns:p14="http://schemas.microsoft.com/office/powerpoint/2010/main" val="3717840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p:txBody>
          <a:bodyPr/>
          <a:lstStyle/>
          <a:p>
            <a:fld id="{9EC71654-96A5-4280-94F3-931C61A9F92C}" type="slidenum">
              <a:rPr lang="en-US" noProof="0" smtClean="0"/>
              <a:pPr/>
              <a:t>26</a:t>
            </a:fld>
            <a:endParaRPr lang="en-US" noProof="0" dirty="0"/>
          </a:p>
        </p:txBody>
      </p:sp>
      <p:sp>
        <p:nvSpPr>
          <p:cNvPr id="6" name="Title 5">
            <a:extLst>
              <a:ext uri="{FF2B5EF4-FFF2-40B4-BE49-F238E27FC236}">
                <a16:creationId xmlns:a16="http://schemas.microsoft.com/office/drawing/2014/main" id="{F77266F4-6BB1-AD4A-8FF5-10ABE44E3A2B}"/>
              </a:ext>
            </a:extLst>
          </p:cNvPr>
          <p:cNvSpPr>
            <a:spLocks noGrp="1"/>
          </p:cNvSpPr>
          <p:nvPr>
            <p:ph type="title"/>
          </p:nvPr>
        </p:nvSpPr>
        <p:spPr>
          <a:xfrm>
            <a:off x="839788" y="457200"/>
            <a:ext cx="6959506" cy="531812"/>
          </a:xfrm>
        </p:spPr>
        <p:txBody>
          <a:bodyPr>
            <a:normAutofit/>
          </a:bodyPr>
          <a:lstStyle/>
          <a:p>
            <a:r>
              <a:rPr lang="en-US" b="1" dirty="0">
                <a:solidFill>
                  <a:schemeClr val="accent1"/>
                </a:solidFill>
              </a:rPr>
              <a:t>RISK PROFILES </a:t>
            </a:r>
            <a:r>
              <a:rPr lang="en-US" dirty="0">
                <a:solidFill>
                  <a:schemeClr val="accent1"/>
                </a:solidFill>
              </a:rPr>
              <a:t>All Commodities</a:t>
            </a:r>
          </a:p>
        </p:txBody>
      </p:sp>
      <p:sp>
        <p:nvSpPr>
          <p:cNvPr id="20" name="Text Placeholder 19">
            <a:extLst>
              <a:ext uri="{FF2B5EF4-FFF2-40B4-BE49-F238E27FC236}">
                <a16:creationId xmlns:a16="http://schemas.microsoft.com/office/drawing/2014/main" id="{8993DDF7-B82D-0C42-A27D-B6A6385A4573}"/>
              </a:ext>
            </a:extLst>
          </p:cNvPr>
          <p:cNvSpPr>
            <a:spLocks noGrp="1"/>
          </p:cNvSpPr>
          <p:nvPr>
            <p:ph type="body" sz="half" idx="2"/>
          </p:nvPr>
        </p:nvSpPr>
        <p:spPr>
          <a:xfrm>
            <a:off x="4101999" y="5592443"/>
            <a:ext cx="4179592" cy="1152818"/>
          </a:xfrm>
        </p:spPr>
        <p:txBody>
          <a:bodyPr>
            <a:normAutofit/>
          </a:bodyPr>
          <a:lstStyle/>
          <a:p>
            <a:r>
              <a:rPr lang="en-US" dirty="0"/>
              <a:t>To get a sense of the spreads, each commodity is observed individually.</a:t>
            </a:r>
          </a:p>
        </p:txBody>
      </p:sp>
      <p:pic>
        <p:nvPicPr>
          <p:cNvPr id="21" name="Content Placeholder 8">
            <a:extLst>
              <a:ext uri="{FF2B5EF4-FFF2-40B4-BE49-F238E27FC236}">
                <a16:creationId xmlns:a16="http://schemas.microsoft.com/office/drawing/2014/main" id="{03B97CC8-4705-1848-836D-42A8A904097E}"/>
              </a:ext>
            </a:extLst>
          </p:cNvPr>
          <p:cNvPicPr>
            <a:picLocks noGrp="1"/>
          </p:cNvPicPr>
          <p:nvPr>
            <p:ph idx="1"/>
          </p:nvPr>
        </p:nvPicPr>
        <p:blipFill>
          <a:blip r:embed="rId2"/>
          <a:stretch>
            <a:fillRect/>
          </a:stretch>
        </p:blipFill>
        <p:spPr>
          <a:xfrm>
            <a:off x="1175658" y="1028973"/>
            <a:ext cx="10032274" cy="4563470"/>
          </a:xfrm>
          <a:prstGeom prst="rect">
            <a:avLst/>
          </a:prstGeom>
          <a:noFill/>
        </p:spPr>
      </p:pic>
    </p:spTree>
    <p:extLst>
      <p:ext uri="{BB962C8B-B14F-4D97-AF65-F5344CB8AC3E}">
        <p14:creationId xmlns:p14="http://schemas.microsoft.com/office/powerpoint/2010/main" val="3815078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p:txBody>
          <a:bodyPr/>
          <a:lstStyle/>
          <a:p>
            <a:fld id="{9EC71654-96A5-4280-94F3-931C61A9F92C}" type="slidenum">
              <a:rPr lang="en-US" noProof="0" smtClean="0"/>
              <a:pPr/>
              <a:t>27</a:t>
            </a:fld>
            <a:endParaRPr lang="en-US" noProof="0" dirty="0"/>
          </a:p>
        </p:txBody>
      </p:sp>
      <p:sp>
        <p:nvSpPr>
          <p:cNvPr id="6" name="Title 5">
            <a:extLst>
              <a:ext uri="{FF2B5EF4-FFF2-40B4-BE49-F238E27FC236}">
                <a16:creationId xmlns:a16="http://schemas.microsoft.com/office/drawing/2014/main" id="{F77266F4-6BB1-AD4A-8FF5-10ABE44E3A2B}"/>
              </a:ext>
            </a:extLst>
          </p:cNvPr>
          <p:cNvSpPr>
            <a:spLocks noGrp="1"/>
          </p:cNvSpPr>
          <p:nvPr>
            <p:ph type="title"/>
          </p:nvPr>
        </p:nvSpPr>
        <p:spPr>
          <a:xfrm>
            <a:off x="839788" y="457200"/>
            <a:ext cx="6959506" cy="531812"/>
          </a:xfrm>
        </p:spPr>
        <p:txBody>
          <a:bodyPr>
            <a:normAutofit fontScale="90000"/>
          </a:bodyPr>
          <a:lstStyle/>
          <a:p>
            <a:r>
              <a:rPr lang="en-US" b="1" dirty="0">
                <a:solidFill>
                  <a:schemeClr val="accent1"/>
                </a:solidFill>
              </a:rPr>
              <a:t>RISK PROFILES </a:t>
            </a:r>
            <a:r>
              <a:rPr lang="en-US" dirty="0">
                <a:solidFill>
                  <a:schemeClr val="accent1"/>
                </a:solidFill>
              </a:rPr>
              <a:t>All Commodities Continued</a:t>
            </a:r>
          </a:p>
        </p:txBody>
      </p:sp>
      <p:sp>
        <p:nvSpPr>
          <p:cNvPr id="3" name="TextBox 2">
            <a:extLst>
              <a:ext uri="{FF2B5EF4-FFF2-40B4-BE49-F238E27FC236}">
                <a16:creationId xmlns:a16="http://schemas.microsoft.com/office/drawing/2014/main" id="{380FF962-212C-7C48-BD9B-434230879744}"/>
              </a:ext>
            </a:extLst>
          </p:cNvPr>
          <p:cNvSpPr txBox="1"/>
          <p:nvPr/>
        </p:nvSpPr>
        <p:spPr>
          <a:xfrm>
            <a:off x="1219201" y="989012"/>
            <a:ext cx="9953896" cy="923330"/>
          </a:xfrm>
          <a:prstGeom prst="rect">
            <a:avLst/>
          </a:prstGeom>
          <a:noFill/>
        </p:spPr>
        <p:txBody>
          <a:bodyPr wrap="square" rtlCol="0">
            <a:spAutoFit/>
          </a:bodyPr>
          <a:lstStyle/>
          <a:p>
            <a:r>
              <a:rPr lang="en-US" dirty="0"/>
              <a:t>Looking at the clustering behavior of the returns shows the Brent and WTI appear to be relatively stable amongst the assets, having the most returns cluster towards the mean.</a:t>
            </a:r>
          </a:p>
          <a:p>
            <a:endParaRPr lang="en-US" dirty="0"/>
          </a:p>
        </p:txBody>
      </p:sp>
      <p:pic>
        <p:nvPicPr>
          <p:cNvPr id="7" name="Picture 6"/>
          <p:cNvPicPr>
            <a:picLocks noChangeAspect="1"/>
          </p:cNvPicPr>
          <p:nvPr/>
        </p:nvPicPr>
        <p:blipFill>
          <a:blip r:embed="rId2"/>
          <a:stretch>
            <a:fillRect/>
          </a:stretch>
        </p:blipFill>
        <p:spPr>
          <a:xfrm>
            <a:off x="1056866" y="1586383"/>
            <a:ext cx="10116231" cy="4971748"/>
          </a:xfrm>
          <a:prstGeom prst="rect">
            <a:avLst/>
          </a:prstGeom>
        </p:spPr>
      </p:pic>
    </p:spTree>
    <p:extLst>
      <p:ext uri="{BB962C8B-B14F-4D97-AF65-F5344CB8AC3E}">
        <p14:creationId xmlns:p14="http://schemas.microsoft.com/office/powerpoint/2010/main" val="3629926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AD00CB-1AD2-3747-821A-808369D8DF3C}"/>
              </a:ext>
            </a:extLst>
          </p:cNvPr>
          <p:cNvSpPr>
            <a:spLocks noGrp="1"/>
          </p:cNvSpPr>
          <p:nvPr>
            <p:ph type="sldNum" sz="quarter" idx="12"/>
          </p:nvPr>
        </p:nvSpPr>
        <p:spPr/>
        <p:txBody>
          <a:bodyPr/>
          <a:lstStyle/>
          <a:p>
            <a:fld id="{9EC71654-96A5-4280-94F3-931C61A9F92C}" type="slidenum">
              <a:rPr lang="en-US" noProof="0" smtClean="0"/>
              <a:pPr/>
              <a:t>28</a:t>
            </a:fld>
            <a:endParaRPr lang="en-US" noProof="0" dirty="0"/>
          </a:p>
        </p:txBody>
      </p:sp>
      <p:sp>
        <p:nvSpPr>
          <p:cNvPr id="3" name="Title 2">
            <a:extLst>
              <a:ext uri="{FF2B5EF4-FFF2-40B4-BE49-F238E27FC236}">
                <a16:creationId xmlns:a16="http://schemas.microsoft.com/office/drawing/2014/main" id="{36B2417A-3337-F142-8218-64E94F4C9681}"/>
              </a:ext>
            </a:extLst>
          </p:cNvPr>
          <p:cNvSpPr>
            <a:spLocks noGrp="1"/>
          </p:cNvSpPr>
          <p:nvPr>
            <p:ph type="title"/>
          </p:nvPr>
        </p:nvSpPr>
        <p:spPr>
          <a:xfrm>
            <a:off x="415716" y="295835"/>
            <a:ext cx="5931295" cy="944023"/>
          </a:xfrm>
        </p:spPr>
        <p:txBody>
          <a:bodyPr>
            <a:normAutofit fontScale="90000"/>
          </a:bodyPr>
          <a:lstStyle/>
          <a:p>
            <a:r>
              <a:rPr lang="en-US" b="1" dirty="0">
                <a:solidFill>
                  <a:schemeClr val="accent1"/>
                </a:solidFill>
              </a:rPr>
              <a:t>RISK PROFILES </a:t>
            </a:r>
            <a:r>
              <a:rPr lang="en-US" dirty="0">
                <a:solidFill>
                  <a:schemeClr val="accent1"/>
                </a:solidFill>
              </a:rPr>
              <a:t>Crude Oil WTI</a:t>
            </a:r>
            <a:br>
              <a:rPr lang="en-US" dirty="0"/>
            </a:br>
            <a:endParaRPr lang="en-US" b="1" dirty="0"/>
          </a:p>
        </p:txBody>
      </p:sp>
      <p:sp>
        <p:nvSpPr>
          <p:cNvPr id="4" name="Text Placeholder 3">
            <a:extLst>
              <a:ext uri="{FF2B5EF4-FFF2-40B4-BE49-F238E27FC236}">
                <a16:creationId xmlns:a16="http://schemas.microsoft.com/office/drawing/2014/main" id="{AA17D661-23D3-344E-A369-0544745ED4AC}"/>
              </a:ext>
            </a:extLst>
          </p:cNvPr>
          <p:cNvSpPr>
            <a:spLocks noGrp="1"/>
          </p:cNvSpPr>
          <p:nvPr>
            <p:ph type="body" sz="half" idx="2"/>
          </p:nvPr>
        </p:nvSpPr>
        <p:spPr>
          <a:xfrm>
            <a:off x="1192306" y="5589787"/>
            <a:ext cx="9302470" cy="865952"/>
          </a:xfrm>
        </p:spPr>
        <p:txBody>
          <a:bodyPr>
            <a:normAutofit/>
          </a:bodyPr>
          <a:lstStyle/>
          <a:p>
            <a:r>
              <a:rPr lang="en-US" dirty="0"/>
              <a:t>The historical volatility of WTI, with 2 SD conditionals &amp; 1% value-at-risk lines superimposed on the training data, along with the empirical density of the model residuals </a:t>
            </a:r>
          </a:p>
        </p:txBody>
      </p:sp>
      <p:pic>
        <p:nvPicPr>
          <p:cNvPr id="6" name="Content Placeholder 5">
            <a:extLst>
              <a:ext uri="{FF2B5EF4-FFF2-40B4-BE49-F238E27FC236}">
                <a16:creationId xmlns:a16="http://schemas.microsoft.com/office/drawing/2014/main" id="{A9386268-A84C-1444-96EC-38069B503CDA}"/>
              </a:ext>
            </a:extLst>
          </p:cNvPr>
          <p:cNvPicPr>
            <a:picLocks noGrp="1"/>
          </p:cNvPicPr>
          <p:nvPr>
            <p:ph idx="1"/>
          </p:nvPr>
        </p:nvPicPr>
        <p:blipFill>
          <a:blip r:embed="rId2"/>
          <a:stretch>
            <a:fillRect/>
          </a:stretch>
        </p:blipFill>
        <p:spPr>
          <a:xfrm>
            <a:off x="1192306" y="1274476"/>
            <a:ext cx="9302470" cy="4203136"/>
          </a:xfrm>
          <a:prstGeom prst="rect">
            <a:avLst/>
          </a:prstGeom>
        </p:spPr>
      </p:pic>
      <p:sp>
        <p:nvSpPr>
          <p:cNvPr id="5" name="TextBox 4">
            <a:extLst>
              <a:ext uri="{FF2B5EF4-FFF2-40B4-BE49-F238E27FC236}">
                <a16:creationId xmlns:a16="http://schemas.microsoft.com/office/drawing/2014/main" id="{8ED3A5E1-12B1-4D48-AC67-1CF57493F360}"/>
              </a:ext>
            </a:extLst>
          </p:cNvPr>
          <p:cNvSpPr txBox="1"/>
          <p:nvPr/>
        </p:nvSpPr>
        <p:spPr>
          <a:xfrm>
            <a:off x="1192306" y="905144"/>
            <a:ext cx="7421519" cy="369332"/>
          </a:xfrm>
          <a:prstGeom prst="rect">
            <a:avLst/>
          </a:prstGeom>
          <a:noFill/>
        </p:spPr>
        <p:txBody>
          <a:bodyPr wrap="none" rtlCol="0">
            <a:spAutoFit/>
          </a:bodyPr>
          <a:lstStyle/>
          <a:p>
            <a:r>
              <a:rPr lang="en-US" dirty="0"/>
              <a:t>A GARCH process is used to capture the extreme movements in these assets. </a:t>
            </a:r>
          </a:p>
        </p:txBody>
      </p:sp>
    </p:spTree>
    <p:extLst>
      <p:ext uri="{BB962C8B-B14F-4D97-AF65-F5344CB8AC3E}">
        <p14:creationId xmlns:p14="http://schemas.microsoft.com/office/powerpoint/2010/main" val="3549961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77F29F-320A-4C44-8806-FD6C7A05E1A1}"/>
              </a:ext>
            </a:extLst>
          </p:cNvPr>
          <p:cNvSpPr>
            <a:spLocks noGrp="1"/>
          </p:cNvSpPr>
          <p:nvPr>
            <p:ph type="sldNum" sz="quarter" idx="12"/>
          </p:nvPr>
        </p:nvSpPr>
        <p:spPr/>
        <p:txBody>
          <a:bodyPr/>
          <a:lstStyle/>
          <a:p>
            <a:fld id="{9EC71654-96A5-4280-94F3-931C61A9F92C}" type="slidenum">
              <a:rPr lang="en-US" noProof="0" smtClean="0"/>
              <a:pPr/>
              <a:t>29</a:t>
            </a:fld>
            <a:endParaRPr lang="en-US" noProof="0" dirty="0"/>
          </a:p>
        </p:txBody>
      </p:sp>
      <p:sp>
        <p:nvSpPr>
          <p:cNvPr id="3" name="Content Placeholder 2">
            <a:extLst>
              <a:ext uri="{FF2B5EF4-FFF2-40B4-BE49-F238E27FC236}">
                <a16:creationId xmlns:a16="http://schemas.microsoft.com/office/drawing/2014/main" id="{A1259C7E-63A1-FF4D-B2FF-767DC79D4E2B}"/>
              </a:ext>
            </a:extLst>
          </p:cNvPr>
          <p:cNvSpPr>
            <a:spLocks noGrp="1"/>
          </p:cNvSpPr>
          <p:nvPr>
            <p:ph sz="half" idx="1"/>
          </p:nvPr>
        </p:nvSpPr>
        <p:spPr>
          <a:xfrm>
            <a:off x="515938" y="1260851"/>
            <a:ext cx="8681850" cy="662081"/>
          </a:xfrm>
        </p:spPr>
        <p:txBody>
          <a:bodyPr/>
          <a:lstStyle/>
          <a:p>
            <a:pPr marL="0" indent="0">
              <a:buNone/>
            </a:pPr>
            <a:r>
              <a:rPr lang="en-US" dirty="0"/>
              <a:t> A look at the fitted standardized residuals for WTI:</a:t>
            </a:r>
          </a:p>
          <a:p>
            <a:endParaRPr lang="en-US" dirty="0"/>
          </a:p>
        </p:txBody>
      </p:sp>
      <p:sp>
        <p:nvSpPr>
          <p:cNvPr id="5" name="Title 4">
            <a:extLst>
              <a:ext uri="{FF2B5EF4-FFF2-40B4-BE49-F238E27FC236}">
                <a16:creationId xmlns:a16="http://schemas.microsoft.com/office/drawing/2014/main" id="{A8C628E4-5F3D-F54A-9168-C852B817E548}"/>
              </a:ext>
            </a:extLst>
          </p:cNvPr>
          <p:cNvSpPr>
            <a:spLocks noGrp="1"/>
          </p:cNvSpPr>
          <p:nvPr>
            <p:ph type="title"/>
          </p:nvPr>
        </p:nvSpPr>
        <p:spPr/>
        <p:txBody>
          <a:bodyPr/>
          <a:lstStyle/>
          <a:p>
            <a:r>
              <a:rPr lang="en-US" dirty="0">
                <a:solidFill>
                  <a:schemeClr val="accent1"/>
                </a:solidFill>
              </a:rPr>
              <a:t>Risk Profiles </a:t>
            </a:r>
            <a:r>
              <a:rPr lang="en-US" b="0" cap="none" dirty="0">
                <a:solidFill>
                  <a:schemeClr val="accent1"/>
                </a:solidFill>
              </a:rPr>
              <a:t>Crude Oil WTI</a:t>
            </a:r>
            <a:endParaRPr lang="en-US" b="0" dirty="0">
              <a:solidFill>
                <a:schemeClr val="accent1"/>
              </a:solidFill>
            </a:endParaRPr>
          </a:p>
        </p:txBody>
      </p:sp>
      <p:pic>
        <p:nvPicPr>
          <p:cNvPr id="6" name="Content Placeholder 5">
            <a:extLst>
              <a:ext uri="{FF2B5EF4-FFF2-40B4-BE49-F238E27FC236}">
                <a16:creationId xmlns:a16="http://schemas.microsoft.com/office/drawing/2014/main" id="{EBACB7AC-0AE5-054A-8A97-8E5A624449FC}"/>
              </a:ext>
            </a:extLst>
          </p:cNvPr>
          <p:cNvPicPr>
            <a:picLocks noGrp="1"/>
          </p:cNvPicPr>
          <p:nvPr>
            <p:ph sz="half" idx="2"/>
          </p:nvPr>
        </p:nvPicPr>
        <p:blipFill>
          <a:blip r:embed="rId2"/>
          <a:stretch>
            <a:fillRect/>
          </a:stretch>
        </p:blipFill>
        <p:spPr>
          <a:xfrm>
            <a:off x="618565" y="1801907"/>
            <a:ext cx="11039591" cy="4653832"/>
          </a:xfrm>
          <a:prstGeom prst="rect">
            <a:avLst/>
          </a:prstGeom>
        </p:spPr>
      </p:pic>
    </p:spTree>
    <p:extLst>
      <p:ext uri="{BB962C8B-B14F-4D97-AF65-F5344CB8AC3E}">
        <p14:creationId xmlns:p14="http://schemas.microsoft.com/office/powerpoint/2010/main" val="4206347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Executive Summary</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354396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06E813-0E96-E64C-9D47-00C5E85B654D}"/>
              </a:ext>
            </a:extLst>
          </p:cNvPr>
          <p:cNvSpPr>
            <a:spLocks noGrp="1"/>
          </p:cNvSpPr>
          <p:nvPr>
            <p:ph type="sldNum" sz="quarter" idx="12"/>
          </p:nvPr>
        </p:nvSpPr>
        <p:spPr/>
        <p:txBody>
          <a:bodyPr/>
          <a:lstStyle/>
          <a:p>
            <a:fld id="{9EC71654-96A5-4280-94F3-931C61A9F92C}" type="slidenum">
              <a:rPr lang="en-US" noProof="0" smtClean="0"/>
              <a:pPr/>
              <a:t>30</a:t>
            </a:fld>
            <a:endParaRPr lang="en-US" noProof="0" dirty="0"/>
          </a:p>
        </p:txBody>
      </p:sp>
      <p:sp>
        <p:nvSpPr>
          <p:cNvPr id="7" name="Title 6">
            <a:extLst>
              <a:ext uri="{FF2B5EF4-FFF2-40B4-BE49-F238E27FC236}">
                <a16:creationId xmlns:a16="http://schemas.microsoft.com/office/drawing/2014/main" id="{0D6042A4-75AD-6A46-B556-CCE9F0E7CB80}"/>
              </a:ext>
            </a:extLst>
          </p:cNvPr>
          <p:cNvSpPr>
            <a:spLocks noGrp="1"/>
          </p:cNvSpPr>
          <p:nvPr>
            <p:ph type="title"/>
          </p:nvPr>
        </p:nvSpPr>
        <p:spPr>
          <a:xfrm>
            <a:off x="515938" y="515561"/>
            <a:ext cx="11344368" cy="712693"/>
          </a:xfrm>
        </p:spPr>
        <p:txBody>
          <a:bodyPr/>
          <a:lstStyle/>
          <a:p>
            <a:r>
              <a:rPr lang="en-US" dirty="0">
                <a:solidFill>
                  <a:schemeClr val="accent1"/>
                </a:solidFill>
              </a:rPr>
              <a:t>Preliminary time series analysis &amp; statistical Correlation </a:t>
            </a:r>
            <a:r>
              <a:rPr lang="en-US" b="0" cap="none" dirty="0">
                <a:solidFill>
                  <a:schemeClr val="accent1"/>
                </a:solidFill>
              </a:rPr>
              <a:t>Crude Oil WTI</a:t>
            </a:r>
            <a:endParaRPr lang="en-US" b="0" dirty="0">
              <a:solidFill>
                <a:schemeClr val="accent1"/>
              </a:solidFill>
            </a:endParaRPr>
          </a:p>
        </p:txBody>
      </p:sp>
      <p:pic>
        <p:nvPicPr>
          <p:cNvPr id="8" name="Content Placeholder 7">
            <a:extLst>
              <a:ext uri="{FF2B5EF4-FFF2-40B4-BE49-F238E27FC236}">
                <a16:creationId xmlns:a16="http://schemas.microsoft.com/office/drawing/2014/main" id="{00512C5A-CFCF-3148-860F-72FB258F63E0}"/>
              </a:ext>
            </a:extLst>
          </p:cNvPr>
          <p:cNvPicPr>
            <a:picLocks noGrp="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515938" y="1228256"/>
            <a:ext cx="9163517" cy="4463300"/>
          </a:xfrm>
          <a:prstGeom prst="rect">
            <a:avLst/>
          </a:prstGeom>
        </p:spPr>
      </p:pic>
      <p:sp>
        <p:nvSpPr>
          <p:cNvPr id="4" name="Content Placeholder 3">
            <a:extLst>
              <a:ext uri="{FF2B5EF4-FFF2-40B4-BE49-F238E27FC236}">
                <a16:creationId xmlns:a16="http://schemas.microsoft.com/office/drawing/2014/main" id="{68422F1C-4280-6C46-8DC8-DA3FC7E5D926}"/>
              </a:ext>
            </a:extLst>
          </p:cNvPr>
          <p:cNvSpPr>
            <a:spLocks noGrp="1"/>
          </p:cNvSpPr>
          <p:nvPr>
            <p:ph sz="half" idx="2"/>
          </p:nvPr>
        </p:nvSpPr>
        <p:spPr>
          <a:xfrm>
            <a:off x="3011697" y="3997227"/>
            <a:ext cx="8646459" cy="2030193"/>
          </a:xfrm>
        </p:spPr>
        <p:txBody>
          <a:bodyPr>
            <a:normAutofit fontScale="92500" lnSpcReduction="10000"/>
          </a:bodyPr>
          <a:lstStyle/>
          <a:p>
            <a:pPr marL="0" indent="0">
              <a:buNone/>
            </a:pPr>
            <a:r>
              <a:rPr lang="en-US" dirty="0"/>
              <a:t>When viewing the autocorrelation of WTI, the characteristics of a stationary process are observed at lag = 4. A </a:t>
            </a:r>
            <a:r>
              <a:rPr lang="en-US" dirty="0" err="1"/>
              <a:t>Ljung</a:t>
            </a:r>
            <a:r>
              <a:rPr lang="en-US" dirty="0"/>
              <a:t>-Box test at lag = 4 yields a p-value beyond the level of strongly significant at the .01 level. The null hypothesis of a random-walk process is thereby rejected, and it is concluded that WTI is self-correlated at the lag interval 4.</a:t>
            </a:r>
          </a:p>
          <a:p>
            <a:endParaRPr lang="en-US" dirty="0"/>
          </a:p>
        </p:txBody>
      </p:sp>
      <p:sp>
        <p:nvSpPr>
          <p:cNvPr id="6" name="Oval 5">
            <a:extLst>
              <a:ext uri="{FF2B5EF4-FFF2-40B4-BE49-F238E27FC236}">
                <a16:creationId xmlns:a16="http://schemas.microsoft.com/office/drawing/2014/main" id="{E5880908-BC08-A542-B5B7-A18BD6C25594}"/>
              </a:ext>
            </a:extLst>
          </p:cNvPr>
          <p:cNvSpPr/>
          <p:nvPr/>
        </p:nvSpPr>
        <p:spPr>
          <a:xfrm>
            <a:off x="1506071" y="2043953"/>
            <a:ext cx="753035" cy="35265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1546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E11A94-775F-4F4E-800F-9281A548DE73}"/>
              </a:ext>
            </a:extLst>
          </p:cNvPr>
          <p:cNvSpPr>
            <a:spLocks noGrp="1"/>
          </p:cNvSpPr>
          <p:nvPr>
            <p:ph type="sldNum" sz="quarter" idx="12"/>
          </p:nvPr>
        </p:nvSpPr>
        <p:spPr/>
        <p:txBody>
          <a:bodyPr/>
          <a:lstStyle/>
          <a:p>
            <a:fld id="{9EC71654-96A5-4280-94F3-931C61A9F92C}" type="slidenum">
              <a:rPr lang="en-US" noProof="0" smtClean="0"/>
              <a:pPr/>
              <a:t>31</a:t>
            </a:fld>
            <a:endParaRPr lang="en-US" noProof="0" dirty="0"/>
          </a:p>
        </p:txBody>
      </p:sp>
      <p:sp>
        <p:nvSpPr>
          <p:cNvPr id="4" name="Content Placeholder 3">
            <a:extLst>
              <a:ext uri="{FF2B5EF4-FFF2-40B4-BE49-F238E27FC236}">
                <a16:creationId xmlns:a16="http://schemas.microsoft.com/office/drawing/2014/main" id="{604CDB67-99C3-9E43-BE3F-95886A57CF8C}"/>
              </a:ext>
            </a:extLst>
          </p:cNvPr>
          <p:cNvSpPr>
            <a:spLocks noGrp="1"/>
          </p:cNvSpPr>
          <p:nvPr>
            <p:ph sz="half" idx="2"/>
          </p:nvPr>
        </p:nvSpPr>
        <p:spPr>
          <a:xfrm>
            <a:off x="515939" y="1222186"/>
            <a:ext cx="10147580" cy="673849"/>
          </a:xfrm>
        </p:spPr>
        <p:txBody>
          <a:bodyPr>
            <a:normAutofit fontScale="62500" lnSpcReduction="20000"/>
          </a:bodyPr>
          <a:lstStyle/>
          <a:p>
            <a:pPr marL="0" indent="0">
              <a:buNone/>
            </a:pPr>
            <a:r>
              <a:rPr lang="en-US" dirty="0"/>
              <a:t>Splitting the data into test and training sets, the fitted model is an ARIMA (1, 0, 1) with mean zero with auto-regressive coefficient 0.5595 and moving average coefficient 0.78506. The Bayesian information criterion is -4,925.8 which is a good indication of fit.</a:t>
            </a:r>
          </a:p>
          <a:p>
            <a:pPr marL="0" indent="0">
              <a:buNone/>
            </a:pPr>
            <a:endParaRPr lang="en-US" dirty="0"/>
          </a:p>
          <a:p>
            <a:endParaRPr lang="en-US" dirty="0"/>
          </a:p>
        </p:txBody>
      </p:sp>
      <p:sp>
        <p:nvSpPr>
          <p:cNvPr id="7" name="Title 6">
            <a:extLst>
              <a:ext uri="{FF2B5EF4-FFF2-40B4-BE49-F238E27FC236}">
                <a16:creationId xmlns:a16="http://schemas.microsoft.com/office/drawing/2014/main" id="{8B30FB09-7F2C-5D41-9910-C35892A2760F}"/>
              </a:ext>
            </a:extLst>
          </p:cNvPr>
          <p:cNvSpPr>
            <a:spLocks noGrp="1"/>
          </p:cNvSpPr>
          <p:nvPr>
            <p:ph type="title"/>
          </p:nvPr>
        </p:nvSpPr>
        <p:spPr/>
        <p:txBody>
          <a:bodyPr/>
          <a:lstStyle/>
          <a:p>
            <a:r>
              <a:rPr lang="en-US" dirty="0">
                <a:solidFill>
                  <a:schemeClr val="accent1"/>
                </a:solidFill>
              </a:rPr>
              <a:t>predictive model </a:t>
            </a:r>
            <a:r>
              <a:rPr lang="en-US" b="0" cap="none" dirty="0">
                <a:solidFill>
                  <a:schemeClr val="accent1"/>
                </a:solidFill>
              </a:rPr>
              <a:t>Crude Oil WTI</a:t>
            </a:r>
            <a:endParaRPr lang="en-US" b="0" dirty="0">
              <a:solidFill>
                <a:schemeClr val="accent1"/>
              </a:solidFill>
            </a:endParaRPr>
          </a:p>
        </p:txBody>
      </p:sp>
      <p:pic>
        <p:nvPicPr>
          <p:cNvPr id="8" name="Content Placeholder 7">
            <a:extLst>
              <a:ext uri="{FF2B5EF4-FFF2-40B4-BE49-F238E27FC236}">
                <a16:creationId xmlns:a16="http://schemas.microsoft.com/office/drawing/2014/main" id="{DD9A6193-C771-1742-B253-841F77CBDB76}"/>
              </a:ext>
            </a:extLst>
          </p:cNvPr>
          <p:cNvPicPr>
            <a:picLocks noGrp="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716793" y="1839771"/>
            <a:ext cx="10417372" cy="3796043"/>
          </a:xfrm>
          <a:prstGeom prst="rect">
            <a:avLst/>
          </a:prstGeom>
        </p:spPr>
      </p:pic>
      <p:sp>
        <p:nvSpPr>
          <p:cNvPr id="5" name="Text Placeholder 4">
            <a:extLst>
              <a:ext uri="{FF2B5EF4-FFF2-40B4-BE49-F238E27FC236}">
                <a16:creationId xmlns:a16="http://schemas.microsoft.com/office/drawing/2014/main" id="{CE4C9F5C-DE41-C34A-A0A3-D030BB357187}"/>
              </a:ext>
            </a:extLst>
          </p:cNvPr>
          <p:cNvSpPr>
            <a:spLocks noGrp="1"/>
          </p:cNvSpPr>
          <p:nvPr>
            <p:ph type="body" sz="quarter" idx="3"/>
          </p:nvPr>
        </p:nvSpPr>
        <p:spPr>
          <a:xfrm>
            <a:off x="4276165" y="2097742"/>
            <a:ext cx="5688098" cy="887506"/>
          </a:xfrm>
          <a:solidFill>
            <a:schemeClr val="bg1"/>
          </a:solidFill>
        </p:spPr>
        <p:txBody>
          <a:bodyPr>
            <a:normAutofit fontScale="70000" lnSpcReduction="20000"/>
          </a:bodyPr>
          <a:lstStyle/>
          <a:p>
            <a:r>
              <a:rPr lang="en-US" b="0" dirty="0">
                <a:solidFill>
                  <a:schemeClr val="tx1"/>
                </a:solidFill>
              </a:rPr>
              <a:t>The performance of the model predicted (</a:t>
            </a:r>
            <a:r>
              <a:rPr lang="en-US" b="0" dirty="0">
                <a:solidFill>
                  <a:srgbClr val="0072C7"/>
                </a:solidFill>
              </a:rPr>
              <a:t>blue</a:t>
            </a:r>
            <a:r>
              <a:rPr lang="en-US" b="0" dirty="0">
                <a:solidFill>
                  <a:schemeClr val="tx1"/>
                </a:solidFill>
              </a:rPr>
              <a:t>) compared to the actual WTI (</a:t>
            </a:r>
            <a:r>
              <a:rPr lang="en-US" dirty="0">
                <a:solidFill>
                  <a:schemeClr val="tx1"/>
                </a:solidFill>
              </a:rPr>
              <a:t>black</a:t>
            </a:r>
            <a:r>
              <a:rPr lang="en-US" b="0" dirty="0">
                <a:solidFill>
                  <a:schemeClr val="tx1"/>
                </a:solidFill>
              </a:rPr>
              <a:t>): Our trading bounds from the predictions are in </a:t>
            </a:r>
            <a:r>
              <a:rPr lang="en-US" b="0" dirty="0">
                <a:solidFill>
                  <a:srgbClr val="00B050"/>
                </a:solidFill>
              </a:rPr>
              <a:t>green</a:t>
            </a:r>
            <a:r>
              <a:rPr lang="en-US" b="0" dirty="0">
                <a:solidFill>
                  <a:schemeClr val="tx1"/>
                </a:solidFill>
              </a:rPr>
              <a:t> and </a:t>
            </a:r>
            <a:r>
              <a:rPr lang="en-US" b="0" dirty="0">
                <a:solidFill>
                  <a:srgbClr val="C00000"/>
                </a:solidFill>
              </a:rPr>
              <a:t>red</a:t>
            </a:r>
            <a:r>
              <a:rPr lang="en-US" b="0" dirty="0">
                <a:solidFill>
                  <a:schemeClr val="tx1"/>
                </a:solidFill>
              </a:rPr>
              <a:t>, indicating the direction we want to go with the model.</a:t>
            </a:r>
          </a:p>
        </p:txBody>
      </p:sp>
    </p:spTree>
    <p:extLst>
      <p:ext uri="{BB962C8B-B14F-4D97-AF65-F5344CB8AC3E}">
        <p14:creationId xmlns:p14="http://schemas.microsoft.com/office/powerpoint/2010/main" val="635873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C7AC1C-7027-434D-85BF-DAFE0716C687}"/>
              </a:ext>
            </a:extLst>
          </p:cNvPr>
          <p:cNvSpPr>
            <a:spLocks noGrp="1"/>
          </p:cNvSpPr>
          <p:nvPr>
            <p:ph type="sldNum" sz="quarter" idx="12"/>
          </p:nvPr>
        </p:nvSpPr>
        <p:spPr/>
        <p:txBody>
          <a:bodyPr/>
          <a:lstStyle/>
          <a:p>
            <a:fld id="{9EC71654-96A5-4280-94F3-931C61A9F92C}" type="slidenum">
              <a:rPr lang="en-US" noProof="0" smtClean="0"/>
              <a:pPr/>
              <a:t>32</a:t>
            </a:fld>
            <a:endParaRPr lang="en-US" noProof="0" dirty="0"/>
          </a:p>
        </p:txBody>
      </p:sp>
      <p:sp>
        <p:nvSpPr>
          <p:cNvPr id="4" name="Content Placeholder 3">
            <a:extLst>
              <a:ext uri="{FF2B5EF4-FFF2-40B4-BE49-F238E27FC236}">
                <a16:creationId xmlns:a16="http://schemas.microsoft.com/office/drawing/2014/main" id="{5C6717CB-7D71-4843-80BE-B3489B3A6F93}"/>
              </a:ext>
            </a:extLst>
          </p:cNvPr>
          <p:cNvSpPr>
            <a:spLocks noGrp="1"/>
          </p:cNvSpPr>
          <p:nvPr>
            <p:ph sz="half" idx="2"/>
          </p:nvPr>
        </p:nvSpPr>
        <p:spPr>
          <a:xfrm>
            <a:off x="766483" y="5600780"/>
            <a:ext cx="10588906" cy="512879"/>
          </a:xfrm>
        </p:spPr>
        <p:txBody>
          <a:bodyPr/>
          <a:lstStyle/>
          <a:p>
            <a:pPr marL="0" indent="0" algn="ctr">
              <a:buNone/>
            </a:pPr>
            <a:r>
              <a:rPr lang="en-US" dirty="0"/>
              <a:t>Extreme volatility can be seen in the Brent series.</a:t>
            </a:r>
          </a:p>
        </p:txBody>
      </p:sp>
      <p:sp>
        <p:nvSpPr>
          <p:cNvPr id="7" name="Title 6">
            <a:extLst>
              <a:ext uri="{FF2B5EF4-FFF2-40B4-BE49-F238E27FC236}">
                <a16:creationId xmlns:a16="http://schemas.microsoft.com/office/drawing/2014/main" id="{4DC95EB0-3D27-3A46-BD86-5BE06E1A9941}"/>
              </a:ext>
            </a:extLst>
          </p:cNvPr>
          <p:cNvSpPr>
            <a:spLocks noGrp="1"/>
          </p:cNvSpPr>
          <p:nvPr>
            <p:ph type="title"/>
          </p:nvPr>
        </p:nvSpPr>
        <p:spPr/>
        <p:txBody>
          <a:bodyPr/>
          <a:lstStyle/>
          <a:p>
            <a:r>
              <a:rPr lang="en-US" dirty="0">
                <a:solidFill>
                  <a:schemeClr val="accent1"/>
                </a:solidFill>
              </a:rPr>
              <a:t>Risk Profile </a:t>
            </a:r>
            <a:r>
              <a:rPr lang="en-US" b="0" cap="none" dirty="0">
                <a:solidFill>
                  <a:schemeClr val="accent1"/>
                </a:solidFill>
              </a:rPr>
              <a:t>Crude Oil Brent</a:t>
            </a:r>
            <a:endParaRPr lang="en-US" b="0" dirty="0">
              <a:solidFill>
                <a:schemeClr val="accent1"/>
              </a:solidFill>
            </a:endParaRPr>
          </a:p>
        </p:txBody>
      </p:sp>
      <p:pic>
        <p:nvPicPr>
          <p:cNvPr id="8" name="Content Placeholder 16">
            <a:extLst>
              <a:ext uri="{FF2B5EF4-FFF2-40B4-BE49-F238E27FC236}">
                <a16:creationId xmlns:a16="http://schemas.microsoft.com/office/drawing/2014/main" id="{365B8E9F-94F9-4141-A534-05ADA0F5BB9C}"/>
              </a:ext>
            </a:extLst>
          </p:cNvPr>
          <p:cNvPicPr>
            <a:picLocks noGrp="1"/>
          </p:cNvPicPr>
          <p:nvPr>
            <p:ph sz="quarter" idx="4"/>
          </p:nvPr>
        </p:nvPicPr>
        <p:blipFill>
          <a:blip r:embed="rId2"/>
          <a:stretch>
            <a:fillRect/>
          </a:stretch>
        </p:blipFill>
        <p:spPr>
          <a:xfrm>
            <a:off x="766483" y="1493520"/>
            <a:ext cx="10588906" cy="4037137"/>
          </a:xfrm>
          <a:prstGeom prst="rect">
            <a:avLst/>
          </a:prstGeom>
        </p:spPr>
      </p:pic>
    </p:spTree>
    <p:extLst>
      <p:ext uri="{BB962C8B-B14F-4D97-AF65-F5344CB8AC3E}">
        <p14:creationId xmlns:p14="http://schemas.microsoft.com/office/powerpoint/2010/main" val="838201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C9B63-BF62-6645-AEDD-A45A79059D7D}"/>
              </a:ext>
            </a:extLst>
          </p:cNvPr>
          <p:cNvSpPr>
            <a:spLocks noGrp="1"/>
          </p:cNvSpPr>
          <p:nvPr>
            <p:ph type="sldNum" sz="quarter" idx="12"/>
          </p:nvPr>
        </p:nvSpPr>
        <p:spPr/>
        <p:txBody>
          <a:bodyPr/>
          <a:lstStyle/>
          <a:p>
            <a:fld id="{9EC71654-96A5-4280-94F3-931C61A9F92C}" type="slidenum">
              <a:rPr lang="en-US" noProof="0" smtClean="0"/>
              <a:pPr/>
              <a:t>33</a:t>
            </a:fld>
            <a:endParaRPr lang="en-US" noProof="0" dirty="0"/>
          </a:p>
        </p:txBody>
      </p:sp>
      <p:sp>
        <p:nvSpPr>
          <p:cNvPr id="5" name="Title 4">
            <a:extLst>
              <a:ext uri="{FF2B5EF4-FFF2-40B4-BE49-F238E27FC236}">
                <a16:creationId xmlns:a16="http://schemas.microsoft.com/office/drawing/2014/main" id="{469010E5-102B-3144-BB06-DBB5B93B589F}"/>
              </a:ext>
            </a:extLst>
          </p:cNvPr>
          <p:cNvSpPr>
            <a:spLocks noGrp="1"/>
          </p:cNvSpPr>
          <p:nvPr>
            <p:ph type="title"/>
          </p:nvPr>
        </p:nvSpPr>
        <p:spPr>
          <a:xfrm>
            <a:off x="289515" y="220159"/>
            <a:ext cx="11150600" cy="493944"/>
          </a:xfrm>
        </p:spPr>
        <p:txBody>
          <a:bodyPr/>
          <a:lstStyle/>
          <a:p>
            <a:r>
              <a:rPr lang="en-US" dirty="0"/>
              <a:t>Risk Profile </a:t>
            </a:r>
            <a:r>
              <a:rPr lang="en-US" b="0" cap="none" dirty="0">
                <a:solidFill>
                  <a:schemeClr val="accent1"/>
                </a:solidFill>
              </a:rPr>
              <a:t>Crude Oil Brent</a:t>
            </a:r>
            <a:endParaRPr lang="en-US" b="0" dirty="0">
              <a:solidFill>
                <a:schemeClr val="accent1"/>
              </a:solidFill>
            </a:endParaRPr>
          </a:p>
        </p:txBody>
      </p:sp>
      <p:pic>
        <p:nvPicPr>
          <p:cNvPr id="7" name="Content Placeholder 5">
            <a:extLst>
              <a:ext uri="{FF2B5EF4-FFF2-40B4-BE49-F238E27FC236}">
                <a16:creationId xmlns:a16="http://schemas.microsoft.com/office/drawing/2014/main" id="{4CB5CC88-695D-A64C-91AC-A4C75D47D8C8}"/>
              </a:ext>
            </a:extLst>
          </p:cNvPr>
          <p:cNvPicPr>
            <a:picLocks/>
          </p:cNvPicPr>
          <p:nvPr/>
        </p:nvPicPr>
        <p:blipFill>
          <a:blip r:embed="rId2"/>
          <a:stretch>
            <a:fillRect/>
          </a:stretch>
        </p:blipFill>
        <p:spPr>
          <a:xfrm>
            <a:off x="289515" y="714103"/>
            <a:ext cx="6637897" cy="2539143"/>
          </a:xfrm>
          <a:prstGeom prst="rect">
            <a:avLst/>
          </a:prstGeom>
        </p:spPr>
      </p:pic>
      <p:pic>
        <p:nvPicPr>
          <p:cNvPr id="6" name="Content Placeholder 5">
            <a:extLst>
              <a:ext uri="{FF2B5EF4-FFF2-40B4-BE49-F238E27FC236}">
                <a16:creationId xmlns:a16="http://schemas.microsoft.com/office/drawing/2014/main" id="{9786B5AE-094F-3940-A1C7-C1D495D8BAD9}"/>
              </a:ext>
            </a:extLst>
          </p:cNvPr>
          <p:cNvPicPr>
            <a:picLocks noGrp="1"/>
          </p:cNvPicPr>
          <p:nvPr>
            <p:ph sz="half" idx="2"/>
          </p:nvPr>
        </p:nvPicPr>
        <p:blipFill>
          <a:blip r:embed="rId3"/>
          <a:stretch>
            <a:fillRect/>
          </a:stretch>
        </p:blipFill>
        <p:spPr>
          <a:xfrm>
            <a:off x="1870364" y="3631103"/>
            <a:ext cx="6396522" cy="2984582"/>
          </a:xfrm>
          <a:prstGeom prst="rect">
            <a:avLst/>
          </a:prstGeom>
        </p:spPr>
      </p:pic>
      <p:sp>
        <p:nvSpPr>
          <p:cNvPr id="3" name="Content Placeholder 2">
            <a:extLst>
              <a:ext uri="{FF2B5EF4-FFF2-40B4-BE49-F238E27FC236}">
                <a16:creationId xmlns:a16="http://schemas.microsoft.com/office/drawing/2014/main" id="{933D158E-99C1-934E-96EF-D9380E4FE7AA}"/>
              </a:ext>
            </a:extLst>
          </p:cNvPr>
          <p:cNvSpPr>
            <a:spLocks noGrp="1"/>
          </p:cNvSpPr>
          <p:nvPr>
            <p:ph sz="half" idx="1"/>
          </p:nvPr>
        </p:nvSpPr>
        <p:spPr>
          <a:xfrm>
            <a:off x="7084165" y="929920"/>
            <a:ext cx="3279034" cy="1099167"/>
          </a:xfrm>
        </p:spPr>
        <p:txBody>
          <a:bodyPr>
            <a:noAutofit/>
          </a:bodyPr>
          <a:lstStyle/>
          <a:p>
            <a:pPr marL="0" indent="0">
              <a:buNone/>
            </a:pPr>
            <a:r>
              <a:rPr lang="en-US" sz="1800" dirty="0"/>
              <a:t>The returns, superimposed with a 2 standard deviation fit, reveal how extreme volatility is in this series. </a:t>
            </a:r>
          </a:p>
        </p:txBody>
      </p:sp>
      <p:sp>
        <p:nvSpPr>
          <p:cNvPr id="8" name="TextBox 7">
            <a:extLst>
              <a:ext uri="{FF2B5EF4-FFF2-40B4-BE49-F238E27FC236}">
                <a16:creationId xmlns:a16="http://schemas.microsoft.com/office/drawing/2014/main" id="{15F9A670-A3F3-8845-A29B-F93FB51FAF5A}"/>
              </a:ext>
            </a:extLst>
          </p:cNvPr>
          <p:cNvSpPr txBox="1"/>
          <p:nvPr/>
        </p:nvSpPr>
        <p:spPr>
          <a:xfrm>
            <a:off x="8500467" y="4246231"/>
            <a:ext cx="3411955" cy="1754326"/>
          </a:xfrm>
          <a:prstGeom prst="rect">
            <a:avLst/>
          </a:prstGeom>
          <a:noFill/>
        </p:spPr>
        <p:txBody>
          <a:bodyPr wrap="square" rtlCol="0">
            <a:spAutoFit/>
          </a:bodyPr>
          <a:lstStyle/>
          <a:p>
            <a:r>
              <a:rPr lang="en-US" dirty="0"/>
              <a:t>An advantage can be gained from the volatility if a model is built that considers the explosive momentum seen in large periods of the instrument’s prices.</a:t>
            </a:r>
          </a:p>
          <a:p>
            <a:endParaRPr lang="en-US" dirty="0"/>
          </a:p>
        </p:txBody>
      </p:sp>
      <p:cxnSp>
        <p:nvCxnSpPr>
          <p:cNvPr id="9" name="Straight Arrow Connector 8"/>
          <p:cNvCxnSpPr/>
          <p:nvPr/>
        </p:nvCxnSpPr>
        <p:spPr>
          <a:xfrm flipV="1">
            <a:off x="289515" y="3469063"/>
            <a:ext cx="11719605" cy="927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538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0E0D27-821F-0C4B-ABA2-BC8C1067647F}"/>
              </a:ext>
            </a:extLst>
          </p:cNvPr>
          <p:cNvSpPr>
            <a:spLocks noGrp="1"/>
          </p:cNvSpPr>
          <p:nvPr>
            <p:ph type="sldNum" sz="quarter" idx="12"/>
          </p:nvPr>
        </p:nvSpPr>
        <p:spPr/>
        <p:txBody>
          <a:bodyPr/>
          <a:lstStyle/>
          <a:p>
            <a:fld id="{9EC71654-96A5-4280-94F3-931C61A9F92C}" type="slidenum">
              <a:rPr lang="en-US" noProof="0" smtClean="0"/>
              <a:pPr/>
              <a:t>34</a:t>
            </a:fld>
            <a:endParaRPr lang="en-US" noProof="0" dirty="0"/>
          </a:p>
        </p:txBody>
      </p:sp>
      <p:sp>
        <p:nvSpPr>
          <p:cNvPr id="15" name="Text Placeholder 14">
            <a:extLst>
              <a:ext uri="{FF2B5EF4-FFF2-40B4-BE49-F238E27FC236}">
                <a16:creationId xmlns:a16="http://schemas.microsoft.com/office/drawing/2014/main" id="{F8B568C6-14A6-074D-A586-934451DE99E8}"/>
              </a:ext>
            </a:extLst>
          </p:cNvPr>
          <p:cNvSpPr>
            <a:spLocks noGrp="1"/>
          </p:cNvSpPr>
          <p:nvPr>
            <p:ph type="body" idx="1"/>
          </p:nvPr>
        </p:nvSpPr>
        <p:spPr>
          <a:xfrm>
            <a:off x="525462" y="1166957"/>
            <a:ext cx="10847758" cy="920336"/>
          </a:xfrm>
        </p:spPr>
        <p:txBody>
          <a:bodyPr>
            <a:normAutofit fontScale="92500" lnSpcReduction="10000"/>
          </a:bodyPr>
          <a:lstStyle/>
          <a:p>
            <a:r>
              <a:rPr lang="en-US" b="0" dirty="0">
                <a:solidFill>
                  <a:schemeClr val="tx1"/>
                </a:solidFill>
              </a:rPr>
              <a:t>Viewing the autocorrelations of the time series, significant positive autocorrelations are observed at lags 2 and 15. The </a:t>
            </a:r>
            <a:r>
              <a:rPr lang="en-US" b="0" dirty="0" err="1">
                <a:solidFill>
                  <a:schemeClr val="tx1"/>
                </a:solidFill>
              </a:rPr>
              <a:t>Ljung</a:t>
            </a:r>
            <a:r>
              <a:rPr lang="en-US" b="0" dirty="0">
                <a:solidFill>
                  <a:schemeClr val="tx1"/>
                </a:solidFill>
              </a:rPr>
              <a:t>-Box tests show strong statistical significance at lag 15, but due to the extreme volatility of the series only the 1 period lag will be explored further.</a:t>
            </a:r>
          </a:p>
        </p:txBody>
      </p:sp>
      <p:pic>
        <p:nvPicPr>
          <p:cNvPr id="14" name="Content Placeholder 13">
            <a:extLst>
              <a:ext uri="{FF2B5EF4-FFF2-40B4-BE49-F238E27FC236}">
                <a16:creationId xmlns:a16="http://schemas.microsoft.com/office/drawing/2014/main" id="{CFE72397-4BDF-3B4D-8DF7-BFE56A8107E2}"/>
              </a:ext>
            </a:extLst>
          </p:cNvPr>
          <p:cNvPicPr>
            <a:picLocks noGrp="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11176" y="2071774"/>
            <a:ext cx="11160124" cy="4028964"/>
          </a:xfrm>
          <a:prstGeom prst="rect">
            <a:avLst/>
          </a:prstGeom>
        </p:spPr>
      </p:pic>
      <p:sp>
        <p:nvSpPr>
          <p:cNvPr id="11" name="Title 10">
            <a:extLst>
              <a:ext uri="{FF2B5EF4-FFF2-40B4-BE49-F238E27FC236}">
                <a16:creationId xmlns:a16="http://schemas.microsoft.com/office/drawing/2014/main" id="{D0B24333-7026-C04E-9B5E-A432A236E606}"/>
              </a:ext>
            </a:extLst>
          </p:cNvPr>
          <p:cNvSpPr>
            <a:spLocks noGrp="1"/>
          </p:cNvSpPr>
          <p:nvPr>
            <p:ph type="title"/>
          </p:nvPr>
        </p:nvSpPr>
        <p:spPr/>
        <p:txBody>
          <a:bodyPr/>
          <a:lstStyle/>
          <a:p>
            <a:r>
              <a:rPr lang="en-US" dirty="0"/>
              <a:t>Preliminary time series analysis &amp; statistical Correlation </a:t>
            </a:r>
            <a:r>
              <a:rPr lang="en-US" b="0" cap="none" dirty="0">
                <a:solidFill>
                  <a:schemeClr val="accent1"/>
                </a:solidFill>
              </a:rPr>
              <a:t>Crude Oil Brent</a:t>
            </a:r>
            <a:endParaRPr lang="en-US" dirty="0"/>
          </a:p>
        </p:txBody>
      </p:sp>
      <p:sp>
        <p:nvSpPr>
          <p:cNvPr id="2" name="Oval 1">
            <a:extLst>
              <a:ext uri="{FF2B5EF4-FFF2-40B4-BE49-F238E27FC236}">
                <a16:creationId xmlns:a16="http://schemas.microsoft.com/office/drawing/2014/main" id="{2DAF51D5-1DF6-2942-83F1-B188AF676C2C}"/>
              </a:ext>
            </a:extLst>
          </p:cNvPr>
          <p:cNvSpPr/>
          <p:nvPr/>
        </p:nvSpPr>
        <p:spPr>
          <a:xfrm>
            <a:off x="1304365" y="2357702"/>
            <a:ext cx="874059" cy="129985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775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9EFF13-2227-4448-B489-1973C6BBCC57}"/>
              </a:ext>
            </a:extLst>
          </p:cNvPr>
          <p:cNvSpPr>
            <a:spLocks noGrp="1"/>
          </p:cNvSpPr>
          <p:nvPr>
            <p:ph type="sldNum" sz="quarter" idx="12"/>
          </p:nvPr>
        </p:nvSpPr>
        <p:spPr/>
        <p:txBody>
          <a:bodyPr/>
          <a:lstStyle/>
          <a:p>
            <a:fld id="{9EC71654-96A5-4280-94F3-931C61A9F92C}" type="slidenum">
              <a:rPr lang="en-US" noProof="0" smtClean="0"/>
              <a:pPr/>
              <a:t>35</a:t>
            </a:fld>
            <a:endParaRPr lang="en-US" noProof="0" dirty="0"/>
          </a:p>
        </p:txBody>
      </p:sp>
      <p:sp>
        <p:nvSpPr>
          <p:cNvPr id="5" name="Title 4">
            <a:extLst>
              <a:ext uri="{FF2B5EF4-FFF2-40B4-BE49-F238E27FC236}">
                <a16:creationId xmlns:a16="http://schemas.microsoft.com/office/drawing/2014/main" id="{32F98305-934D-F647-98AF-F8946D2D285E}"/>
              </a:ext>
            </a:extLst>
          </p:cNvPr>
          <p:cNvSpPr>
            <a:spLocks noGrp="1"/>
          </p:cNvSpPr>
          <p:nvPr>
            <p:ph type="title"/>
          </p:nvPr>
        </p:nvSpPr>
        <p:spPr>
          <a:xfrm>
            <a:off x="515938" y="246621"/>
            <a:ext cx="11150600" cy="533308"/>
          </a:xfrm>
        </p:spPr>
        <p:txBody>
          <a:bodyPr/>
          <a:lstStyle/>
          <a:p>
            <a:r>
              <a:rPr lang="en-US" dirty="0">
                <a:solidFill>
                  <a:schemeClr val="accent1"/>
                </a:solidFill>
              </a:rPr>
              <a:t>predictive model </a:t>
            </a:r>
            <a:r>
              <a:rPr lang="en-US" b="0" cap="none" dirty="0">
                <a:solidFill>
                  <a:schemeClr val="accent1"/>
                </a:solidFill>
              </a:rPr>
              <a:t>Crude Oil Brent</a:t>
            </a:r>
            <a:endParaRPr lang="en-US" dirty="0"/>
          </a:p>
        </p:txBody>
      </p:sp>
      <p:pic>
        <p:nvPicPr>
          <p:cNvPr id="7" name="Content Placeholder 6">
            <a:extLst>
              <a:ext uri="{FF2B5EF4-FFF2-40B4-BE49-F238E27FC236}">
                <a16:creationId xmlns:a16="http://schemas.microsoft.com/office/drawing/2014/main" id="{6A762C09-3DF2-814A-8E31-13F7039D80FF}"/>
              </a:ext>
            </a:extLst>
          </p:cNvPr>
          <p:cNvPicPr>
            <a:picLocks noGrp="1"/>
          </p:cNvPicPr>
          <p:nvPr>
            <p:ph sz="half" idx="1"/>
          </p:nvPr>
        </p:nvPicPr>
        <p:blipFill>
          <a:blip r:embed="rId2"/>
          <a:stretch>
            <a:fillRect/>
          </a:stretch>
        </p:blipFill>
        <p:spPr>
          <a:xfrm>
            <a:off x="638528" y="1690132"/>
            <a:ext cx="10345271" cy="3365962"/>
          </a:xfrm>
          <a:prstGeom prst="rect">
            <a:avLst/>
          </a:prstGeom>
        </p:spPr>
      </p:pic>
      <p:sp>
        <p:nvSpPr>
          <p:cNvPr id="8" name="TextBox 7">
            <a:extLst>
              <a:ext uri="{FF2B5EF4-FFF2-40B4-BE49-F238E27FC236}">
                <a16:creationId xmlns:a16="http://schemas.microsoft.com/office/drawing/2014/main" id="{F72452D0-2212-CD42-99BC-FA9B2E38CB06}"/>
              </a:ext>
            </a:extLst>
          </p:cNvPr>
          <p:cNvSpPr txBox="1"/>
          <p:nvPr/>
        </p:nvSpPr>
        <p:spPr>
          <a:xfrm>
            <a:off x="515938" y="779929"/>
            <a:ext cx="10847758" cy="923330"/>
          </a:xfrm>
          <a:prstGeom prst="rect">
            <a:avLst/>
          </a:prstGeom>
          <a:noFill/>
        </p:spPr>
        <p:txBody>
          <a:bodyPr wrap="square" rtlCol="0">
            <a:spAutoFit/>
          </a:bodyPr>
          <a:lstStyle/>
          <a:p>
            <a:r>
              <a:rPr lang="en-US" dirty="0"/>
              <a:t>An ARIMA model with drift (non-stationary) will be used to model the random walk behavior seen in the returns. A separate GARCH process will be used in conjunction with our ARIMA model for the forecasting. The fitted model is an ARIMA (1, 1, 0) with drift (mean != 0), with an autoregressive coefficient of -0.586.</a:t>
            </a:r>
            <a:r>
              <a:rPr lang="en-US" baseline="-25000" dirty="0"/>
              <a:t> </a:t>
            </a:r>
            <a:endParaRPr lang="en-US" dirty="0"/>
          </a:p>
        </p:txBody>
      </p:sp>
      <p:sp>
        <p:nvSpPr>
          <p:cNvPr id="4" name="Content Placeholder 3">
            <a:extLst>
              <a:ext uri="{FF2B5EF4-FFF2-40B4-BE49-F238E27FC236}">
                <a16:creationId xmlns:a16="http://schemas.microsoft.com/office/drawing/2014/main" id="{369A2417-5F24-A947-A351-7672728CACC9}"/>
              </a:ext>
            </a:extLst>
          </p:cNvPr>
          <p:cNvSpPr>
            <a:spLocks noGrp="1"/>
          </p:cNvSpPr>
          <p:nvPr>
            <p:ph sz="half" idx="2"/>
          </p:nvPr>
        </p:nvSpPr>
        <p:spPr>
          <a:xfrm>
            <a:off x="638528" y="5167868"/>
            <a:ext cx="10345271" cy="1129553"/>
          </a:xfrm>
        </p:spPr>
        <p:txBody>
          <a:bodyPr>
            <a:normAutofit/>
          </a:bodyPr>
          <a:lstStyle/>
          <a:p>
            <a:pPr marL="0" indent="0">
              <a:buNone/>
            </a:pPr>
            <a:r>
              <a:rPr lang="en-US" sz="1800" dirty="0"/>
              <a:t>This model is a more aggressive attempt to capture the oscillations of the return series and profit from the extreme levels of volatility. We are going to first use a threshold of .02, as the threshold for our trading rule, and our direction will be inverse to the direction of the movement, due to the strong positive autocorrelation behavior we have observed.</a:t>
            </a:r>
          </a:p>
        </p:txBody>
      </p:sp>
    </p:spTree>
    <p:extLst>
      <p:ext uri="{BB962C8B-B14F-4D97-AF65-F5344CB8AC3E}">
        <p14:creationId xmlns:p14="http://schemas.microsoft.com/office/powerpoint/2010/main" val="4056423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Results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337770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43B7-8287-F141-97EE-49C786B2E0D2}"/>
              </a:ext>
            </a:extLst>
          </p:cNvPr>
          <p:cNvSpPr>
            <a:spLocks noGrp="1"/>
          </p:cNvSpPr>
          <p:nvPr>
            <p:ph type="title"/>
          </p:nvPr>
        </p:nvSpPr>
        <p:spPr>
          <a:xfrm>
            <a:off x="515938" y="499595"/>
            <a:ext cx="5300471" cy="598896"/>
          </a:xfrm>
          <a:prstGeom prst="rect">
            <a:avLst/>
          </a:prstGeom>
        </p:spPr>
        <p:txBody>
          <a:bodyPr anchor="ctr">
            <a:normAutofit fontScale="90000"/>
          </a:bodyPr>
          <a:lstStyle/>
          <a:p>
            <a:r>
              <a:rPr lang="en-US" sz="3200" dirty="0">
                <a:solidFill>
                  <a:schemeClr val="accent1"/>
                </a:solidFill>
              </a:rPr>
              <a:t>Trading Strategy overview</a:t>
            </a:r>
            <a:endParaRPr lang="en-US" sz="3200" b="0" dirty="0">
              <a:solidFill>
                <a:schemeClr val="accent1"/>
              </a:solidFill>
            </a:endParaRPr>
          </a:p>
        </p:txBody>
      </p:sp>
      <p:sp>
        <p:nvSpPr>
          <p:cNvPr id="3" name="Content Placeholder 2">
            <a:extLst>
              <a:ext uri="{FF2B5EF4-FFF2-40B4-BE49-F238E27FC236}">
                <a16:creationId xmlns:a16="http://schemas.microsoft.com/office/drawing/2014/main" id="{2CEE7B4C-D712-F842-B8AE-EBD2FD4A580D}"/>
              </a:ext>
            </a:extLst>
          </p:cNvPr>
          <p:cNvSpPr>
            <a:spLocks noGrp="1"/>
          </p:cNvSpPr>
          <p:nvPr>
            <p:ph idx="1"/>
          </p:nvPr>
        </p:nvSpPr>
        <p:spPr>
          <a:xfrm>
            <a:off x="467812" y="1388787"/>
            <a:ext cx="4695454" cy="4613251"/>
          </a:xfrm>
          <a:prstGeom prst="rect">
            <a:avLst/>
          </a:prstGeom>
        </p:spPr>
        <p:txBody>
          <a:bodyPr>
            <a:normAutofit lnSpcReduction="10000"/>
          </a:bodyPr>
          <a:lstStyle/>
          <a:p>
            <a:pPr marL="0" indent="0">
              <a:buNone/>
            </a:pPr>
            <a:r>
              <a:rPr lang="en-US" sz="2000" dirty="0">
                <a:solidFill>
                  <a:schemeClr val="accent1"/>
                </a:solidFill>
              </a:rPr>
              <a:t>Using our </a:t>
            </a:r>
            <a:r>
              <a:rPr lang="en-US" sz="2000" b="1" dirty="0">
                <a:solidFill>
                  <a:schemeClr val="accent1"/>
                </a:solidFill>
              </a:rPr>
              <a:t>model predicted </a:t>
            </a:r>
            <a:r>
              <a:rPr lang="en-US" sz="2000" dirty="0">
                <a:solidFill>
                  <a:schemeClr val="accent1"/>
                </a:solidFill>
              </a:rPr>
              <a:t>data, our trading strategy is simple: we look for peaks and troughs in the returns, areas that are relatively large outliers. </a:t>
            </a:r>
          </a:p>
          <a:p>
            <a:pPr marL="0" indent="0">
              <a:buNone/>
            </a:pPr>
            <a:r>
              <a:rPr lang="en-US" sz="2000" dirty="0">
                <a:solidFill>
                  <a:schemeClr val="accent1"/>
                </a:solidFill>
              </a:rPr>
              <a:t>The idea is that because we have created a stationary time-series using multiple asset returns, when one returns take a sharp up/down-turn, we enter the position (the direction is the </a:t>
            </a:r>
            <a:r>
              <a:rPr lang="en-US" sz="2000" b="1" dirty="0">
                <a:solidFill>
                  <a:schemeClr val="accent1"/>
                </a:solidFill>
              </a:rPr>
              <a:t>opposite</a:t>
            </a:r>
            <a:r>
              <a:rPr lang="en-US" sz="2000" dirty="0">
                <a:solidFill>
                  <a:schemeClr val="accent1"/>
                </a:solidFill>
              </a:rPr>
              <a:t> from the sign of the predicted return: positive, we </a:t>
            </a:r>
            <a:r>
              <a:rPr lang="en-US" sz="2000" b="1" dirty="0">
                <a:solidFill>
                  <a:schemeClr val="accent1"/>
                </a:solidFill>
              </a:rPr>
              <a:t>sell</a:t>
            </a:r>
            <a:r>
              <a:rPr lang="en-US" sz="2000" dirty="0">
                <a:solidFill>
                  <a:schemeClr val="accent1"/>
                </a:solidFill>
              </a:rPr>
              <a:t>, negative we </a:t>
            </a:r>
            <a:r>
              <a:rPr lang="en-US" sz="2000" b="1" dirty="0">
                <a:solidFill>
                  <a:schemeClr val="accent1"/>
                </a:solidFill>
              </a:rPr>
              <a:t>buy</a:t>
            </a:r>
            <a:r>
              <a:rPr lang="en-US" sz="2000" dirty="0">
                <a:solidFill>
                  <a:schemeClr val="accent1"/>
                </a:solidFill>
              </a:rPr>
              <a:t>). </a:t>
            </a:r>
          </a:p>
          <a:p>
            <a:pPr marL="0" indent="0">
              <a:buNone/>
            </a:pPr>
            <a:r>
              <a:rPr lang="en-US" sz="2000" dirty="0">
                <a:solidFill>
                  <a:schemeClr val="accent1"/>
                </a:solidFill>
              </a:rPr>
              <a:t>Since there is a statistically significant </a:t>
            </a:r>
            <a:r>
              <a:rPr lang="en-US" sz="2000" b="1" dirty="0">
                <a:solidFill>
                  <a:schemeClr val="accent1"/>
                </a:solidFill>
              </a:rPr>
              <a:t>autocorrelation at a given lag interval</a:t>
            </a:r>
            <a:r>
              <a:rPr lang="en-US" sz="2000" dirty="0">
                <a:solidFill>
                  <a:schemeClr val="accent1"/>
                </a:solidFill>
              </a:rPr>
              <a:t>, we will take the inverse side and close out our position in</a:t>
            </a:r>
            <a:r>
              <a:rPr lang="en-US" sz="2000" b="1" dirty="0">
                <a:solidFill>
                  <a:schemeClr val="accent1"/>
                </a:solidFill>
              </a:rPr>
              <a:t> </a:t>
            </a:r>
            <a:r>
              <a:rPr lang="en-US" sz="2000" i="1" dirty="0">
                <a:solidFill>
                  <a:schemeClr val="accent1"/>
                </a:solidFill>
              </a:rPr>
              <a:t>x</a:t>
            </a:r>
            <a:r>
              <a:rPr lang="en-US" sz="2000" dirty="0">
                <a:solidFill>
                  <a:schemeClr val="accent1"/>
                </a:solidFill>
              </a:rPr>
              <a:t> trading days from entry (</a:t>
            </a:r>
            <a:r>
              <a:rPr lang="en-US" sz="2000" i="1" dirty="0">
                <a:solidFill>
                  <a:schemeClr val="accent1"/>
                </a:solidFill>
              </a:rPr>
              <a:t>determined by strategy</a:t>
            </a:r>
            <a:r>
              <a:rPr lang="en-US" sz="2000" dirty="0">
                <a:solidFill>
                  <a:schemeClr val="accent1"/>
                </a:solidFill>
              </a:rPr>
              <a:t>).</a:t>
            </a:r>
          </a:p>
          <a:p>
            <a:endParaRPr lang="en-US" sz="2000" dirty="0">
              <a:solidFill>
                <a:schemeClr val="accent1"/>
              </a:solidFill>
            </a:endParaRPr>
          </a:p>
        </p:txBody>
      </p:sp>
      <p:sp>
        <p:nvSpPr>
          <p:cNvPr id="4" name="Slide Number Placeholder 3">
            <a:extLst>
              <a:ext uri="{FF2B5EF4-FFF2-40B4-BE49-F238E27FC236}">
                <a16:creationId xmlns:a16="http://schemas.microsoft.com/office/drawing/2014/main" id="{ABDAB783-70C0-624F-AB00-A5E07B7394AE}"/>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sz="900" noProof="0" smtClean="0">
                <a:solidFill>
                  <a:schemeClr val="bg1"/>
                </a:solidFill>
              </a:rPr>
              <a:pPr>
                <a:spcAft>
                  <a:spcPts val="600"/>
                </a:spcAft>
              </a:pPr>
              <a:t>37</a:t>
            </a:fld>
            <a:endParaRPr lang="en-US" sz="900" noProof="0">
              <a:solidFill>
                <a:schemeClr val="bg1"/>
              </a:solidFill>
            </a:endParaRPr>
          </a:p>
        </p:txBody>
      </p:sp>
      <p:pic>
        <p:nvPicPr>
          <p:cNvPr id="6" name="Picture Placeholder 5">
            <a:extLst>
              <a:ext uri="{FF2B5EF4-FFF2-40B4-BE49-F238E27FC236}">
                <a16:creationId xmlns:a16="http://schemas.microsoft.com/office/drawing/2014/main" id="{B7DDA15A-79AC-DF48-B728-5F3AE0294876}"/>
              </a:ext>
            </a:extLst>
          </p:cNvPr>
          <p:cNvPicPr>
            <a:picLocks noGrp="1" noChangeAspect="1"/>
          </p:cNvPicPr>
          <p:nvPr>
            <p:ph type="pic" sz="quarter" idx="13"/>
          </p:nvPr>
        </p:nvPicPr>
        <p:blipFill rotWithShape="1">
          <a:blip r:embed="rId2"/>
          <a:srcRect l="21875" r="21873" b="-2"/>
          <a:stretch/>
        </p:blipFill>
        <p:spPr>
          <a:xfrm>
            <a:off x="5455212" y="988536"/>
            <a:ext cx="4884848" cy="4884848"/>
          </a:xfrm>
          <a:prstGeom prst="ellipse">
            <a:avLst/>
          </a:prstGeom>
          <a:noFill/>
        </p:spPr>
      </p:pic>
    </p:spTree>
    <p:extLst>
      <p:ext uri="{BB962C8B-B14F-4D97-AF65-F5344CB8AC3E}">
        <p14:creationId xmlns:p14="http://schemas.microsoft.com/office/powerpoint/2010/main" val="2092425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B2A7C3-BBA8-4726-94B0-C2EEBDFD1C70}"/>
              </a:ext>
            </a:extLst>
          </p:cNvPr>
          <p:cNvPicPr>
            <a:picLocks noChangeAspect="1"/>
          </p:cNvPicPr>
          <p:nvPr/>
        </p:nvPicPr>
        <p:blipFill>
          <a:blip r:embed="rId2"/>
          <a:stretch>
            <a:fillRect/>
          </a:stretch>
        </p:blipFill>
        <p:spPr>
          <a:xfrm>
            <a:off x="685430" y="1420071"/>
            <a:ext cx="10986835" cy="3736478"/>
          </a:xfrm>
          <a:prstGeom prst="rect">
            <a:avLst/>
          </a:prstGeom>
        </p:spPr>
      </p:pic>
      <p:sp>
        <p:nvSpPr>
          <p:cNvPr id="2" name="Slide Number Placeholder 1">
            <a:extLst>
              <a:ext uri="{FF2B5EF4-FFF2-40B4-BE49-F238E27FC236}">
                <a16:creationId xmlns:a16="http://schemas.microsoft.com/office/drawing/2014/main" id="{56B62324-D943-8E45-9D16-13E5FDE547E5}"/>
              </a:ext>
            </a:extLst>
          </p:cNvPr>
          <p:cNvSpPr>
            <a:spLocks noGrp="1"/>
          </p:cNvSpPr>
          <p:nvPr>
            <p:ph type="sldNum" sz="quarter" idx="12"/>
          </p:nvPr>
        </p:nvSpPr>
        <p:spPr/>
        <p:txBody>
          <a:bodyPr/>
          <a:lstStyle/>
          <a:p>
            <a:fld id="{9EC71654-96A5-4280-94F3-931C61A9F92C}" type="slidenum">
              <a:rPr lang="en-US" noProof="0" smtClean="0"/>
              <a:pPr/>
              <a:t>38</a:t>
            </a:fld>
            <a:endParaRPr lang="en-US" noProof="0" dirty="0"/>
          </a:p>
        </p:txBody>
      </p:sp>
      <p:sp>
        <p:nvSpPr>
          <p:cNvPr id="7" name="Title 6">
            <a:extLst>
              <a:ext uri="{FF2B5EF4-FFF2-40B4-BE49-F238E27FC236}">
                <a16:creationId xmlns:a16="http://schemas.microsoft.com/office/drawing/2014/main" id="{D164E5F1-44B0-0145-B735-2F8CF6EBA676}"/>
              </a:ext>
            </a:extLst>
          </p:cNvPr>
          <p:cNvSpPr>
            <a:spLocks noGrp="1"/>
          </p:cNvSpPr>
          <p:nvPr>
            <p:ph type="title"/>
          </p:nvPr>
        </p:nvSpPr>
        <p:spPr>
          <a:xfrm>
            <a:off x="515938" y="246621"/>
            <a:ext cx="11150600" cy="625048"/>
          </a:xfrm>
        </p:spPr>
        <p:txBody>
          <a:bodyPr/>
          <a:lstStyle/>
          <a:p>
            <a:pPr algn="ctr"/>
            <a:r>
              <a:rPr lang="en-US" dirty="0">
                <a:solidFill>
                  <a:schemeClr val="accent1"/>
                </a:solidFill>
              </a:rPr>
              <a:t>Strategy execution: Deep dive</a:t>
            </a:r>
            <a:endParaRPr lang="en-US" b="0" dirty="0">
              <a:solidFill>
                <a:schemeClr val="accent1"/>
              </a:solidFill>
            </a:endParaRPr>
          </a:p>
        </p:txBody>
      </p:sp>
      <p:sp>
        <p:nvSpPr>
          <p:cNvPr id="9" name="TextBox 8">
            <a:extLst>
              <a:ext uri="{FF2B5EF4-FFF2-40B4-BE49-F238E27FC236}">
                <a16:creationId xmlns:a16="http://schemas.microsoft.com/office/drawing/2014/main" id="{D6135756-4D2C-1545-8935-B046C71315E9}"/>
              </a:ext>
            </a:extLst>
          </p:cNvPr>
          <p:cNvSpPr txBox="1"/>
          <p:nvPr/>
        </p:nvSpPr>
        <p:spPr>
          <a:xfrm>
            <a:off x="685430" y="5253042"/>
            <a:ext cx="10981108" cy="1077218"/>
          </a:xfrm>
          <a:prstGeom prst="rect">
            <a:avLst/>
          </a:prstGeom>
          <a:noFill/>
        </p:spPr>
        <p:txBody>
          <a:bodyPr wrap="square" rtlCol="0">
            <a:spAutoFit/>
          </a:bodyPr>
          <a:lstStyle/>
          <a:p>
            <a:r>
              <a:rPr lang="en-US" sz="1600" dirty="0">
                <a:latin typeface="Merriweather"/>
              </a:rPr>
              <a:t>We enter in the position on 1/1 with a sell-short on WTI Crude at $52.98, and then issued a cover short to close out our position at $46.56, yielding a net profit of $6.44 per barrel.</a:t>
            </a:r>
            <a:r>
              <a:rPr lang="en-US" sz="1600" dirty="0"/>
              <a:t> </a:t>
            </a:r>
            <a:r>
              <a:rPr lang="en-US" sz="1600" dirty="0">
                <a:latin typeface="Merriweather"/>
              </a:rPr>
              <a:t>Assuming 44,000 barrels per contract, this transaction netted our portfolio a gross profit of $241,120, or a 12.1% return on invested capital.</a:t>
            </a:r>
          </a:p>
          <a:p>
            <a:endParaRPr lang="en-US" sz="1600" dirty="0">
              <a:latin typeface="Merriweather"/>
            </a:endParaRPr>
          </a:p>
        </p:txBody>
      </p:sp>
      <p:graphicFrame>
        <p:nvGraphicFramePr>
          <p:cNvPr id="10" name="Table 9">
            <a:extLst>
              <a:ext uri="{FF2B5EF4-FFF2-40B4-BE49-F238E27FC236}">
                <a16:creationId xmlns:a16="http://schemas.microsoft.com/office/drawing/2014/main" id="{C094F216-0269-7B4C-98F5-F491FAABD833}"/>
              </a:ext>
            </a:extLst>
          </p:cNvPr>
          <p:cNvGraphicFramePr>
            <a:graphicFrameLocks noGrp="1"/>
          </p:cNvGraphicFramePr>
          <p:nvPr>
            <p:extLst>
              <p:ext uri="{D42A27DB-BD31-4B8C-83A1-F6EECF244321}">
                <p14:modId xmlns:p14="http://schemas.microsoft.com/office/powerpoint/2010/main" val="4237270757"/>
              </p:ext>
            </p:extLst>
          </p:nvPr>
        </p:nvGraphicFramePr>
        <p:xfrm>
          <a:off x="7942055" y="3116476"/>
          <a:ext cx="3112062" cy="625048"/>
        </p:xfrm>
        <a:graphic>
          <a:graphicData uri="http://schemas.openxmlformats.org/drawingml/2006/table">
            <a:tbl>
              <a:tblPr firstRow="1" bandRow="1">
                <a:tableStyleId>{5C22544A-7EE6-4342-B048-85BDC9FD1C3A}</a:tableStyleId>
              </a:tblPr>
              <a:tblGrid>
                <a:gridCol w="833718">
                  <a:extLst>
                    <a:ext uri="{9D8B030D-6E8A-4147-A177-3AD203B41FA5}">
                      <a16:colId xmlns:a16="http://schemas.microsoft.com/office/drawing/2014/main" val="4212449208"/>
                    </a:ext>
                  </a:extLst>
                </a:gridCol>
                <a:gridCol w="2278344">
                  <a:extLst>
                    <a:ext uri="{9D8B030D-6E8A-4147-A177-3AD203B41FA5}">
                      <a16:colId xmlns:a16="http://schemas.microsoft.com/office/drawing/2014/main" val="1762791375"/>
                    </a:ext>
                  </a:extLst>
                </a:gridCol>
              </a:tblGrid>
              <a:tr h="312524">
                <a:tc>
                  <a:txBody>
                    <a:bodyPr/>
                    <a:lstStyle/>
                    <a:p>
                      <a:r>
                        <a:rPr lang="en-US" sz="900" b="0" dirty="0">
                          <a:solidFill>
                            <a:schemeClr val="bg1"/>
                          </a:solidFill>
                        </a:rPr>
                        <a:t>Solid Lines</a:t>
                      </a:r>
                    </a:p>
                  </a:txBody>
                  <a:tcPr>
                    <a:solidFill>
                      <a:srgbClr val="2C567A"/>
                    </a:solidFill>
                  </a:tcPr>
                </a:tc>
                <a:tc>
                  <a:txBody>
                    <a:bodyPr/>
                    <a:lstStyle/>
                    <a:p>
                      <a:r>
                        <a:rPr lang="en-US" sz="900" b="0" dirty="0">
                          <a:solidFill>
                            <a:schemeClr val="bg1"/>
                          </a:solidFill>
                        </a:rPr>
                        <a:t>Long Position (buy low -&gt; sell high)</a:t>
                      </a:r>
                    </a:p>
                  </a:txBody>
                  <a:tcPr>
                    <a:solidFill>
                      <a:srgbClr val="2C567A"/>
                    </a:solidFill>
                  </a:tcPr>
                </a:tc>
                <a:extLst>
                  <a:ext uri="{0D108BD9-81ED-4DB2-BD59-A6C34878D82A}">
                    <a16:rowId xmlns:a16="http://schemas.microsoft.com/office/drawing/2014/main" val="1490706947"/>
                  </a:ext>
                </a:extLst>
              </a:tr>
              <a:tr h="312524">
                <a:tc>
                  <a:txBody>
                    <a:bodyPr/>
                    <a:lstStyle/>
                    <a:p>
                      <a:r>
                        <a:rPr lang="en-US" sz="900" dirty="0">
                          <a:solidFill>
                            <a:schemeClr val="bg1"/>
                          </a:solidFill>
                        </a:rPr>
                        <a:t>Dashed Lines</a:t>
                      </a:r>
                    </a:p>
                  </a:txBody>
                  <a:tcPr>
                    <a:solidFill>
                      <a:srgbClr val="6666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Short Position (sell high -&gt; buy low)</a:t>
                      </a:r>
                    </a:p>
                  </a:txBody>
                  <a:tcPr>
                    <a:solidFill>
                      <a:srgbClr val="666666"/>
                    </a:solidFill>
                  </a:tcPr>
                </a:tc>
                <a:extLst>
                  <a:ext uri="{0D108BD9-81ED-4DB2-BD59-A6C34878D82A}">
                    <a16:rowId xmlns:a16="http://schemas.microsoft.com/office/drawing/2014/main" val="3453084008"/>
                  </a:ext>
                </a:extLst>
              </a:tr>
            </a:tbl>
          </a:graphicData>
        </a:graphic>
      </p:graphicFrame>
      <p:sp>
        <p:nvSpPr>
          <p:cNvPr id="11" name="TextBox 10">
            <a:extLst>
              <a:ext uri="{FF2B5EF4-FFF2-40B4-BE49-F238E27FC236}">
                <a16:creationId xmlns:a16="http://schemas.microsoft.com/office/drawing/2014/main" id="{21B0CCB3-DD19-284B-8D86-45A93C5DEEAF}"/>
              </a:ext>
            </a:extLst>
          </p:cNvPr>
          <p:cNvSpPr txBox="1"/>
          <p:nvPr/>
        </p:nvSpPr>
        <p:spPr>
          <a:xfrm>
            <a:off x="1007477" y="961204"/>
            <a:ext cx="10164703" cy="369332"/>
          </a:xfrm>
          <a:prstGeom prst="rect">
            <a:avLst/>
          </a:prstGeom>
          <a:noFill/>
        </p:spPr>
        <p:txBody>
          <a:bodyPr wrap="square" rtlCol="0">
            <a:spAutoFit/>
          </a:bodyPr>
          <a:lstStyle/>
          <a:p>
            <a:r>
              <a:rPr lang="en-US" dirty="0"/>
              <a:t>As an example of the strategy in action, multiple positions were entered over the period in January 2019.</a:t>
            </a:r>
          </a:p>
        </p:txBody>
      </p:sp>
      <p:sp>
        <p:nvSpPr>
          <p:cNvPr id="4" name="Content Placeholder 3">
            <a:extLst>
              <a:ext uri="{FF2B5EF4-FFF2-40B4-BE49-F238E27FC236}">
                <a16:creationId xmlns:a16="http://schemas.microsoft.com/office/drawing/2014/main" id="{736EEE50-BC9F-6943-881E-98586373493A}"/>
              </a:ext>
            </a:extLst>
          </p:cNvPr>
          <p:cNvSpPr>
            <a:spLocks noGrp="1"/>
          </p:cNvSpPr>
          <p:nvPr>
            <p:ph sz="half" idx="2"/>
          </p:nvPr>
        </p:nvSpPr>
        <p:spPr>
          <a:xfrm>
            <a:off x="1871264" y="1786197"/>
            <a:ext cx="2673235" cy="331359"/>
          </a:xfrm>
        </p:spPr>
        <p:txBody>
          <a:bodyPr>
            <a:normAutofit fontScale="25000" lnSpcReduction="20000"/>
          </a:bodyPr>
          <a:lstStyle/>
          <a:p>
            <a:pPr marL="0" indent="0">
              <a:buNone/>
            </a:pPr>
            <a:r>
              <a:rPr lang="en-US" dirty="0"/>
              <a:t>The line representing the position is through its entire holding period, and its colored </a:t>
            </a:r>
            <a:r>
              <a:rPr lang="en-US" dirty="0">
                <a:solidFill>
                  <a:srgbClr val="92D050"/>
                </a:solidFill>
              </a:rPr>
              <a:t>green</a:t>
            </a:r>
            <a:r>
              <a:rPr lang="en-US" dirty="0"/>
              <a:t> if it made money, or </a:t>
            </a:r>
            <a:r>
              <a:rPr lang="en-US" dirty="0">
                <a:solidFill>
                  <a:srgbClr val="FF997B"/>
                </a:solidFill>
              </a:rPr>
              <a:t>red</a:t>
            </a:r>
            <a:r>
              <a:rPr lang="en-US" dirty="0"/>
              <a:t> if it lost money.</a:t>
            </a:r>
          </a:p>
          <a:p>
            <a:endParaRPr lang="en-US" dirty="0"/>
          </a:p>
        </p:txBody>
      </p:sp>
    </p:spTree>
    <p:extLst>
      <p:ext uri="{BB962C8B-B14F-4D97-AF65-F5344CB8AC3E}">
        <p14:creationId xmlns:p14="http://schemas.microsoft.com/office/powerpoint/2010/main" val="2868491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39</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fontScale="90000"/>
          </a:bodyPr>
          <a:lstStyle/>
          <a:p>
            <a:r>
              <a:rPr lang="en-US" b="1" dirty="0">
                <a:solidFill>
                  <a:schemeClr val="accent1"/>
                </a:solidFill>
              </a:rPr>
              <a:t>TRADING STRATEGY AND PERFORMANCE </a:t>
            </a:r>
            <a:r>
              <a:rPr lang="en-US" dirty="0">
                <a:solidFill>
                  <a:schemeClr val="accent1"/>
                </a:solidFill>
              </a:rPr>
              <a:t>Crude Oil Brent</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772511" y="5249917"/>
            <a:ext cx="10977440" cy="890752"/>
          </a:xfrm>
        </p:spPr>
        <p:txBody>
          <a:bodyPr/>
          <a:lstStyle/>
          <a:p>
            <a:r>
              <a:rPr lang="en-US" dirty="0"/>
              <a:t>With a low trading threshold from the models predicted values, and a short-period, explosive volatility time series, the resulting strategy is one with a 1 day holding period per transaction. The annualized return on the strategy is </a:t>
            </a:r>
            <a:r>
              <a:rPr lang="en-US" b="1" dirty="0"/>
              <a:t>29.27</a:t>
            </a:r>
            <a:r>
              <a:rPr lang="en-US" dirty="0"/>
              <a:t>%, resulting from 97 holdings over the period.</a:t>
            </a:r>
          </a:p>
          <a:p>
            <a:endParaRPr lang="en-US" dirty="0"/>
          </a:p>
        </p:txBody>
      </p:sp>
      <p:pic>
        <p:nvPicPr>
          <p:cNvPr id="8" name="Content Placeholder 7">
            <a:extLst>
              <a:ext uri="{FF2B5EF4-FFF2-40B4-BE49-F238E27FC236}">
                <a16:creationId xmlns:a16="http://schemas.microsoft.com/office/drawing/2014/main" id="{1CFFB13F-6E10-4035-BAC3-EF577487A4BA}"/>
              </a:ext>
            </a:extLst>
          </p:cNvPr>
          <p:cNvPicPr>
            <a:picLocks noGrp="1" noChangeAspect="1"/>
          </p:cNvPicPr>
          <p:nvPr>
            <p:ph idx="1"/>
          </p:nvPr>
        </p:nvPicPr>
        <p:blipFill>
          <a:blip r:embed="rId2"/>
          <a:stretch>
            <a:fillRect/>
          </a:stretch>
        </p:blipFill>
        <p:spPr>
          <a:xfrm>
            <a:off x="583749" y="989012"/>
            <a:ext cx="11166202" cy="4108472"/>
          </a:xfrm>
          <a:prstGeom prst="rect">
            <a:avLst/>
          </a:prstGeom>
        </p:spPr>
      </p:pic>
    </p:spTree>
    <p:extLst>
      <p:ext uri="{BB962C8B-B14F-4D97-AF65-F5344CB8AC3E}">
        <p14:creationId xmlns:p14="http://schemas.microsoft.com/office/powerpoint/2010/main" val="726868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716280" y="440843"/>
            <a:ext cx="10561320" cy="492519"/>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4131388364"/>
              </p:ext>
            </p:extLst>
          </p:nvPr>
        </p:nvGraphicFramePr>
        <p:xfrm>
          <a:off x="716280" y="1112520"/>
          <a:ext cx="10561320" cy="500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99599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40</a:t>
            </a:fld>
            <a:endParaRPr lang="en-US"/>
          </a:p>
        </p:txBody>
      </p:sp>
      <p:pic>
        <p:nvPicPr>
          <p:cNvPr id="6" name="Content Placeholder 5">
            <a:extLst>
              <a:ext uri="{FF2B5EF4-FFF2-40B4-BE49-F238E27FC236}">
                <a16:creationId xmlns:a16="http://schemas.microsoft.com/office/drawing/2014/main" id="{0B458247-C983-4FD1-8E17-BD0407C11525}"/>
              </a:ext>
            </a:extLst>
          </p:cNvPr>
          <p:cNvPicPr>
            <a:picLocks noGrp="1" noChangeAspect="1"/>
          </p:cNvPicPr>
          <p:nvPr>
            <p:ph sz="half" idx="2"/>
          </p:nvPr>
        </p:nvPicPr>
        <p:blipFill>
          <a:blip r:embed="rId2"/>
          <a:stretch>
            <a:fillRect/>
          </a:stretch>
        </p:blipFill>
        <p:spPr>
          <a:xfrm>
            <a:off x="3012027" y="3444520"/>
            <a:ext cx="8646129" cy="2343778"/>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6288140" y="2112386"/>
            <a:ext cx="4696691" cy="636009"/>
          </a:xfrm>
          <a:prstGeom prst="rect">
            <a:avLst/>
          </a:prstGeom>
        </p:spPr>
        <p:txBody>
          <a:bodyPr vert="horz" lIns="91440" tIns="45720" rIns="91440" bIns="45720" rtlCol="0" anchor="b">
            <a:normAutofit/>
          </a:bodyPr>
          <a:lstStyle/>
          <a:p>
            <a:pPr>
              <a:lnSpc>
                <a:spcPct val="90000"/>
              </a:lnSpc>
              <a:spcBef>
                <a:spcPts val="1000"/>
              </a:spcBef>
              <a:spcAft>
                <a:spcPts val="600"/>
              </a:spcAft>
            </a:pPr>
            <a:r>
              <a:rPr lang="en-US" sz="2400" b="1" kern="1200" dirty="0">
                <a:solidFill>
                  <a:schemeClr val="accent5"/>
                </a:solidFill>
                <a:latin typeface="+mn-lt"/>
                <a:ea typeface="+mn-ea"/>
                <a:cs typeface="+mn-cs"/>
              </a:rPr>
              <a:t>Crude Oil - Brent</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45491C1E-F8A9-496D-88B6-1E2EFE2F9C95}"/>
              </a:ext>
            </a:extLst>
          </p:cNvPr>
          <p:cNvGraphicFramePr/>
          <p:nvPr>
            <p:extLst>
              <p:ext uri="{D42A27DB-BD31-4B8C-83A1-F6EECF244321}">
                <p14:modId xmlns:p14="http://schemas.microsoft.com/office/powerpoint/2010/main" val="4261360227"/>
              </p:ext>
            </p:extLst>
          </p:nvPr>
        </p:nvGraphicFramePr>
        <p:xfrm>
          <a:off x="432080" y="1371600"/>
          <a:ext cx="3843494" cy="4577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CF558457-9C4F-4C18-8025-417D0702A03C}"/>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Brent – 1/1/19 – 10/30/19</a:t>
            </a:r>
          </a:p>
        </p:txBody>
      </p:sp>
      <p:graphicFrame>
        <p:nvGraphicFramePr>
          <p:cNvPr id="19" name="Table 9">
            <a:extLst>
              <a:ext uri="{FF2B5EF4-FFF2-40B4-BE49-F238E27FC236}">
                <a16:creationId xmlns:a16="http://schemas.microsoft.com/office/drawing/2014/main" id="{B1FFE999-0C0E-41EA-AEB2-86183F8560DD}"/>
              </a:ext>
            </a:extLst>
          </p:cNvPr>
          <p:cNvGraphicFramePr>
            <a:graphicFrameLocks noGrp="1"/>
          </p:cNvGraphicFramePr>
          <p:nvPr>
            <p:extLst>
              <p:ext uri="{D42A27DB-BD31-4B8C-83A1-F6EECF244321}">
                <p14:modId xmlns:p14="http://schemas.microsoft.com/office/powerpoint/2010/main" val="3009070569"/>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13.45%</a:t>
                      </a:r>
                    </a:p>
                  </a:txBody>
                  <a:tcPr/>
                </a:tc>
                <a:tc>
                  <a:txBody>
                    <a:bodyPr/>
                    <a:lstStyle/>
                    <a:p>
                      <a:r>
                        <a:rPr lang="en-US" dirty="0">
                          <a:solidFill>
                            <a:srgbClr val="00B050"/>
                          </a:solidFill>
                        </a:rPr>
                        <a:t>16.8%</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17.94%</a:t>
                      </a:r>
                    </a:p>
                  </a:txBody>
                  <a:tcPr/>
                </a:tc>
                <a:tc>
                  <a:txBody>
                    <a:bodyPr/>
                    <a:lstStyle/>
                    <a:p>
                      <a:r>
                        <a:rPr lang="en-US" dirty="0">
                          <a:solidFill>
                            <a:srgbClr val="00B050"/>
                          </a:solidFill>
                        </a:rPr>
                        <a:t>22.4%</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20" name="TextBox 19">
            <a:extLst>
              <a:ext uri="{FF2B5EF4-FFF2-40B4-BE49-F238E27FC236}">
                <a16:creationId xmlns:a16="http://schemas.microsoft.com/office/drawing/2014/main" id="{7A761BDE-8EB3-4643-9E53-EB786D706371}"/>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21" name="TextBox 20">
            <a:extLst>
              <a:ext uri="{FF2B5EF4-FFF2-40B4-BE49-F238E27FC236}">
                <a16:creationId xmlns:a16="http://schemas.microsoft.com/office/drawing/2014/main" id="{0B665F26-9F04-40E9-9CD7-3F8A42CC26C2}"/>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66001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E6C503-2E5D-C543-B377-D75AD7FBBCDB}"/>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41</a:t>
            </a:fld>
            <a:endParaRPr lang="en-US" noProof="0" dirty="0"/>
          </a:p>
        </p:txBody>
      </p:sp>
      <p:sp>
        <p:nvSpPr>
          <p:cNvPr id="4" name="Content Placeholder 3">
            <a:extLst>
              <a:ext uri="{FF2B5EF4-FFF2-40B4-BE49-F238E27FC236}">
                <a16:creationId xmlns:a16="http://schemas.microsoft.com/office/drawing/2014/main" id="{8E272F3C-04CB-7E4E-9148-3327525D4551}"/>
              </a:ext>
            </a:extLst>
          </p:cNvPr>
          <p:cNvSpPr>
            <a:spLocks noGrp="1"/>
          </p:cNvSpPr>
          <p:nvPr>
            <p:ph sz="half" idx="2"/>
          </p:nvPr>
        </p:nvSpPr>
        <p:spPr>
          <a:xfrm>
            <a:off x="608610" y="5549809"/>
            <a:ext cx="10755086" cy="611618"/>
          </a:xfrm>
        </p:spPr>
        <p:txBody>
          <a:bodyPr>
            <a:normAutofit lnSpcReduction="10000"/>
          </a:bodyPr>
          <a:lstStyle/>
          <a:p>
            <a:pPr marL="0" indent="0">
              <a:buNone/>
            </a:pPr>
            <a:r>
              <a:rPr lang="en-US" sz="1900" dirty="0"/>
              <a:t>Year to date in 2019, our testing data range, we issue exactly 16 positions (32 transactions), leaving us with a net zero position at the end of the holding period, for an annualized return of </a:t>
            </a:r>
            <a:r>
              <a:rPr lang="en-US" sz="1900" b="1" dirty="0"/>
              <a:t>35.81%</a:t>
            </a:r>
            <a:r>
              <a:rPr lang="en-US" sz="1900" dirty="0"/>
              <a:t>.</a:t>
            </a:r>
          </a:p>
          <a:p>
            <a:endParaRPr lang="en-US" dirty="0"/>
          </a:p>
        </p:txBody>
      </p:sp>
      <p:sp>
        <p:nvSpPr>
          <p:cNvPr id="7" name="Title 6">
            <a:extLst>
              <a:ext uri="{FF2B5EF4-FFF2-40B4-BE49-F238E27FC236}">
                <a16:creationId xmlns:a16="http://schemas.microsoft.com/office/drawing/2014/main" id="{097DB003-E938-7A49-BF5B-A1E15E365F0B}"/>
              </a:ext>
            </a:extLst>
          </p:cNvPr>
          <p:cNvSpPr>
            <a:spLocks noGrp="1"/>
          </p:cNvSpPr>
          <p:nvPr>
            <p:ph type="title"/>
          </p:nvPr>
        </p:nvSpPr>
        <p:spPr>
          <a:xfrm>
            <a:off x="585318" y="356542"/>
            <a:ext cx="11142292" cy="623047"/>
          </a:xfrm>
        </p:spPr>
        <p:txBody>
          <a:bodyPr/>
          <a:lstStyle/>
          <a:p>
            <a:r>
              <a:rPr lang="en-US" dirty="0">
                <a:solidFill>
                  <a:schemeClr val="accent1"/>
                </a:solidFill>
              </a:rPr>
              <a:t>strategy performance </a:t>
            </a:r>
            <a:r>
              <a:rPr lang="en-US" b="0" cap="none" dirty="0">
                <a:solidFill>
                  <a:schemeClr val="accent1"/>
                </a:solidFill>
              </a:rPr>
              <a:t>Crude Oil WTI</a:t>
            </a:r>
            <a:endParaRPr lang="en-US" b="0" dirty="0">
              <a:solidFill>
                <a:schemeClr val="accent1"/>
              </a:solidFill>
            </a:endParaRPr>
          </a:p>
        </p:txBody>
      </p:sp>
      <p:pic>
        <p:nvPicPr>
          <p:cNvPr id="6" name="Picture 5">
            <a:extLst>
              <a:ext uri="{FF2B5EF4-FFF2-40B4-BE49-F238E27FC236}">
                <a16:creationId xmlns:a16="http://schemas.microsoft.com/office/drawing/2014/main" id="{A17B2F40-7DE0-4911-9D8C-394685E816E3}"/>
              </a:ext>
            </a:extLst>
          </p:cNvPr>
          <p:cNvPicPr>
            <a:picLocks noChangeAspect="1"/>
          </p:cNvPicPr>
          <p:nvPr/>
        </p:nvPicPr>
        <p:blipFill>
          <a:blip r:embed="rId2"/>
          <a:stretch>
            <a:fillRect/>
          </a:stretch>
        </p:blipFill>
        <p:spPr>
          <a:xfrm>
            <a:off x="464435" y="1097638"/>
            <a:ext cx="11263129" cy="4157859"/>
          </a:xfrm>
          <a:prstGeom prst="rect">
            <a:avLst/>
          </a:prstGeom>
        </p:spPr>
      </p:pic>
    </p:spTree>
    <p:extLst>
      <p:ext uri="{BB962C8B-B14F-4D97-AF65-F5344CB8AC3E}">
        <p14:creationId xmlns:p14="http://schemas.microsoft.com/office/powerpoint/2010/main" val="1613805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42</a:t>
            </a:fld>
            <a:endParaRPr lang="en-US"/>
          </a:p>
        </p:txBody>
      </p:sp>
      <p:pic>
        <p:nvPicPr>
          <p:cNvPr id="6" name="Content Placeholder 5">
            <a:extLst>
              <a:ext uri="{FF2B5EF4-FFF2-40B4-BE49-F238E27FC236}">
                <a16:creationId xmlns:a16="http://schemas.microsoft.com/office/drawing/2014/main" id="{9E4D1402-CD12-4FAB-B310-150443B248FC}"/>
              </a:ext>
            </a:extLst>
          </p:cNvPr>
          <p:cNvPicPr>
            <a:picLocks noGrp="1" noChangeAspect="1"/>
          </p:cNvPicPr>
          <p:nvPr>
            <p:ph sz="half" idx="2"/>
          </p:nvPr>
        </p:nvPicPr>
        <p:blipFill>
          <a:blip r:embed="rId2"/>
          <a:stretch>
            <a:fillRect/>
          </a:stretch>
        </p:blipFill>
        <p:spPr>
          <a:xfrm>
            <a:off x="4381258" y="3908546"/>
            <a:ext cx="7432970" cy="2130979"/>
          </a:xfrm>
          <a:prstGeom prst="rect">
            <a:avLst/>
          </a:prstGeom>
        </p:spPr>
      </p:pic>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a:xfrm>
            <a:off x="515938" y="246621"/>
            <a:ext cx="11150600" cy="920336"/>
          </a:xfrm>
          <a:prstGeom prst="rect">
            <a:avLst/>
          </a:prstGeom>
        </p:spPr>
        <p:txBody>
          <a:bodyPr vert="horz" lIns="0" tIns="0" rIns="0" bIns="0" rtlCol="0" anchor="b">
            <a:normAutofit/>
          </a:bodyPr>
          <a:lstStyle/>
          <a:p>
            <a:pPr algn="ct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04D1646B-FE4F-45DA-A147-7BC8F7E3510C}"/>
              </a:ext>
            </a:extLst>
          </p:cNvPr>
          <p:cNvGraphicFramePr/>
          <p:nvPr>
            <p:extLst>
              <p:ext uri="{D42A27DB-BD31-4B8C-83A1-F6EECF244321}">
                <p14:modId xmlns:p14="http://schemas.microsoft.com/office/powerpoint/2010/main" val="2369275252"/>
              </p:ext>
            </p:extLst>
          </p:nvPr>
        </p:nvGraphicFramePr>
        <p:xfrm>
          <a:off x="417967" y="1289223"/>
          <a:ext cx="3963292" cy="4750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284AB6DA-A95F-4518-A02A-EE0A19A7EAD2}"/>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WTI – 1/1/19 – 10/30/19</a:t>
            </a:r>
          </a:p>
        </p:txBody>
      </p:sp>
      <p:graphicFrame>
        <p:nvGraphicFramePr>
          <p:cNvPr id="13" name="Table 9">
            <a:extLst>
              <a:ext uri="{FF2B5EF4-FFF2-40B4-BE49-F238E27FC236}">
                <a16:creationId xmlns:a16="http://schemas.microsoft.com/office/drawing/2014/main" id="{D5C24A05-081C-4906-B27B-FD2879CA814A}"/>
              </a:ext>
            </a:extLst>
          </p:cNvPr>
          <p:cNvGraphicFramePr>
            <a:graphicFrameLocks noGrp="1"/>
          </p:cNvGraphicFramePr>
          <p:nvPr>
            <p:extLst>
              <p:ext uri="{D42A27DB-BD31-4B8C-83A1-F6EECF244321}">
                <p14:modId xmlns:p14="http://schemas.microsoft.com/office/powerpoint/2010/main" val="2247875043"/>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23.1%</a:t>
                      </a:r>
                    </a:p>
                  </a:txBody>
                  <a:tcPr/>
                </a:tc>
                <a:tc>
                  <a:txBody>
                    <a:bodyPr/>
                    <a:lstStyle/>
                    <a:p>
                      <a:r>
                        <a:rPr lang="en-US" dirty="0">
                          <a:solidFill>
                            <a:srgbClr val="00B050"/>
                          </a:solidFill>
                        </a:rPr>
                        <a:t>26.11%</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30.8%</a:t>
                      </a:r>
                    </a:p>
                  </a:txBody>
                  <a:tcPr/>
                </a:tc>
                <a:tc>
                  <a:txBody>
                    <a:bodyPr/>
                    <a:lstStyle/>
                    <a:p>
                      <a:r>
                        <a:rPr lang="en-US" dirty="0">
                          <a:solidFill>
                            <a:srgbClr val="00B050"/>
                          </a:solidFill>
                        </a:rPr>
                        <a:t>34.81%</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4" name="TextBox 13">
            <a:extLst>
              <a:ext uri="{FF2B5EF4-FFF2-40B4-BE49-F238E27FC236}">
                <a16:creationId xmlns:a16="http://schemas.microsoft.com/office/drawing/2014/main" id="{5E3F60D4-F099-4B9B-ABCF-F2990426703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5" name="TextBox 14">
            <a:extLst>
              <a:ext uri="{FF2B5EF4-FFF2-40B4-BE49-F238E27FC236}">
                <a16:creationId xmlns:a16="http://schemas.microsoft.com/office/drawing/2014/main" id="{D8D4D304-D7A9-491C-AEEB-675C89FDAB1A}"/>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898373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43</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a:bodyPr>
          <a:lstStyle/>
          <a:p>
            <a:r>
              <a:rPr lang="en-US" b="1" dirty="0">
                <a:solidFill>
                  <a:schemeClr val="accent1"/>
                </a:solidFill>
              </a:rPr>
              <a:t>TRADING STRATEGY AND PERFORMANCE </a:t>
            </a:r>
            <a:r>
              <a:rPr lang="en-US" dirty="0">
                <a:solidFill>
                  <a:schemeClr val="accent1"/>
                </a:solidFill>
              </a:rPr>
              <a:t>Gasoline</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680716" y="5062550"/>
            <a:ext cx="10977440" cy="890752"/>
          </a:xfrm>
        </p:spPr>
        <p:txBody>
          <a:bodyPr/>
          <a:lstStyle/>
          <a:p>
            <a:r>
              <a:rPr lang="en-US" dirty="0"/>
              <a:t>With a low trading threshold from the models predicted values, and a short-period, explosive volatility time series, the resulting strategy is one with a 1 day holding period per transaction. The annualized return on the strategy is </a:t>
            </a:r>
            <a:r>
              <a:rPr lang="en-US" b="1" dirty="0"/>
              <a:t>58.45</a:t>
            </a:r>
            <a:r>
              <a:rPr lang="en-US" dirty="0"/>
              <a:t>%, resulting from 76 holdings over the period.</a:t>
            </a:r>
          </a:p>
          <a:p>
            <a:endParaRPr lang="en-US" dirty="0"/>
          </a:p>
        </p:txBody>
      </p:sp>
      <p:pic>
        <p:nvPicPr>
          <p:cNvPr id="9" name="Picture 8">
            <a:extLst>
              <a:ext uri="{FF2B5EF4-FFF2-40B4-BE49-F238E27FC236}">
                <a16:creationId xmlns:a16="http://schemas.microsoft.com/office/drawing/2014/main" id="{21AF2668-5DAF-4744-AF6B-711F22E5A153}"/>
              </a:ext>
            </a:extLst>
          </p:cNvPr>
          <p:cNvPicPr>
            <a:picLocks noChangeAspect="1"/>
          </p:cNvPicPr>
          <p:nvPr/>
        </p:nvPicPr>
        <p:blipFill>
          <a:blip r:embed="rId2"/>
          <a:stretch>
            <a:fillRect/>
          </a:stretch>
        </p:blipFill>
        <p:spPr>
          <a:xfrm>
            <a:off x="680716" y="989012"/>
            <a:ext cx="11143530" cy="3787940"/>
          </a:xfrm>
          <a:prstGeom prst="rect">
            <a:avLst/>
          </a:prstGeom>
        </p:spPr>
      </p:pic>
    </p:spTree>
    <p:extLst>
      <p:ext uri="{BB962C8B-B14F-4D97-AF65-F5344CB8AC3E}">
        <p14:creationId xmlns:p14="http://schemas.microsoft.com/office/powerpoint/2010/main" val="8674370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44</a:t>
            </a:fld>
            <a:endParaRPr lang="en-US"/>
          </a:p>
        </p:txBody>
      </p:sp>
      <p:pic>
        <p:nvPicPr>
          <p:cNvPr id="3" name="Content Placeholder 2">
            <a:extLst>
              <a:ext uri="{FF2B5EF4-FFF2-40B4-BE49-F238E27FC236}">
                <a16:creationId xmlns:a16="http://schemas.microsoft.com/office/drawing/2014/main" id="{49AA14BD-973A-487F-91DC-9B85E763BCD0}"/>
              </a:ext>
            </a:extLst>
          </p:cNvPr>
          <p:cNvPicPr>
            <a:picLocks noGrp="1" noChangeAspect="1"/>
          </p:cNvPicPr>
          <p:nvPr>
            <p:ph sz="half" idx="2"/>
          </p:nvPr>
        </p:nvPicPr>
        <p:blipFill>
          <a:blip r:embed="rId2"/>
          <a:stretch>
            <a:fillRect/>
          </a:stretch>
        </p:blipFill>
        <p:spPr>
          <a:xfrm>
            <a:off x="2965091" y="3388377"/>
            <a:ext cx="8491946" cy="2305787"/>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7127711" y="1581700"/>
            <a:ext cx="3198566" cy="438089"/>
          </a:xfrm>
          <a:prstGeom prst="rect">
            <a:avLst/>
          </a:prstGeom>
        </p:spPr>
        <p:txBody>
          <a:bodyPr vert="horz" lIns="91440" tIns="45720" rIns="91440" bIns="45720" rtlCol="0" anchor="b">
            <a:normAutofit fontScale="775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Gasoline – 1/1/19 – 10/30/19</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9228ACFB-6ABB-4E22-800B-6D379C0F3E5A}"/>
              </a:ext>
            </a:extLst>
          </p:cNvPr>
          <p:cNvGraphicFramePr/>
          <p:nvPr>
            <p:extLst>
              <p:ext uri="{D42A27DB-BD31-4B8C-83A1-F6EECF244321}">
                <p14:modId xmlns:p14="http://schemas.microsoft.com/office/powerpoint/2010/main" val="472481291"/>
              </p:ext>
            </p:extLst>
          </p:nvPr>
        </p:nvGraphicFramePr>
        <p:xfrm>
          <a:off x="515938" y="1663336"/>
          <a:ext cx="3986004" cy="4732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Table 9">
            <a:extLst>
              <a:ext uri="{FF2B5EF4-FFF2-40B4-BE49-F238E27FC236}">
                <a16:creationId xmlns:a16="http://schemas.microsoft.com/office/drawing/2014/main" id="{B4C252D5-542E-4C12-AC49-52BBFDBA0D9E}"/>
              </a:ext>
            </a:extLst>
          </p:cNvPr>
          <p:cNvGraphicFramePr>
            <a:graphicFrameLocks noGrp="1"/>
          </p:cNvGraphicFramePr>
          <p:nvPr>
            <p:extLst>
              <p:ext uri="{D42A27DB-BD31-4B8C-83A1-F6EECF244321}">
                <p14:modId xmlns:p14="http://schemas.microsoft.com/office/powerpoint/2010/main" val="970026535"/>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23.8%</a:t>
                      </a:r>
                    </a:p>
                  </a:txBody>
                  <a:tcPr/>
                </a:tc>
                <a:tc>
                  <a:txBody>
                    <a:bodyPr/>
                    <a:lstStyle/>
                    <a:p>
                      <a:r>
                        <a:rPr lang="en-US" dirty="0">
                          <a:solidFill>
                            <a:srgbClr val="00B050"/>
                          </a:solidFill>
                        </a:rPr>
                        <a:t>43.85%</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31.8%</a:t>
                      </a:r>
                    </a:p>
                  </a:txBody>
                  <a:tcPr/>
                </a:tc>
                <a:tc>
                  <a:txBody>
                    <a:bodyPr/>
                    <a:lstStyle/>
                    <a:p>
                      <a:r>
                        <a:rPr lang="en-US" dirty="0">
                          <a:solidFill>
                            <a:srgbClr val="00B050"/>
                          </a:solidFill>
                        </a:rPr>
                        <a:t>58.45%</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5" name="TextBox 14">
            <a:extLst>
              <a:ext uri="{FF2B5EF4-FFF2-40B4-BE49-F238E27FC236}">
                <a16:creationId xmlns:a16="http://schemas.microsoft.com/office/drawing/2014/main" id="{32FCE68E-08B9-4C96-891A-964481D843C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6" name="TextBox 15">
            <a:extLst>
              <a:ext uri="{FF2B5EF4-FFF2-40B4-BE49-F238E27FC236}">
                <a16:creationId xmlns:a16="http://schemas.microsoft.com/office/drawing/2014/main" id="{19ADE94A-3330-409F-893B-30B94C6F1B95}"/>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1014234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9"/>
            <a:ext cx="2831182"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Project Schedule and Next Steps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530867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t>Project deliverables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46</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2862373048"/>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790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AA64-5BCD-4350-AB51-4ABB541EBD3A}"/>
              </a:ext>
            </a:extLst>
          </p:cNvPr>
          <p:cNvSpPr>
            <a:spLocks noGrp="1"/>
          </p:cNvSpPr>
          <p:nvPr>
            <p:ph type="title"/>
          </p:nvPr>
        </p:nvSpPr>
        <p:spPr/>
        <p:txBody>
          <a:bodyPr/>
          <a:lstStyle/>
          <a:p>
            <a:r>
              <a:rPr lang="en-US" dirty="0"/>
              <a:t>Project timeline</a:t>
            </a:r>
          </a:p>
        </p:txBody>
      </p:sp>
      <p:sp>
        <p:nvSpPr>
          <p:cNvPr id="3" name="Slide Number Placeholder 2">
            <a:extLst>
              <a:ext uri="{FF2B5EF4-FFF2-40B4-BE49-F238E27FC236}">
                <a16:creationId xmlns:a16="http://schemas.microsoft.com/office/drawing/2014/main" id="{A720A203-E9D1-414B-8424-60A1E498CB92}"/>
              </a:ext>
            </a:extLst>
          </p:cNvPr>
          <p:cNvSpPr>
            <a:spLocks noGrp="1"/>
          </p:cNvSpPr>
          <p:nvPr>
            <p:ph type="sldNum" sz="quarter" idx="12"/>
          </p:nvPr>
        </p:nvSpPr>
        <p:spPr/>
        <p:txBody>
          <a:bodyPr/>
          <a:lstStyle/>
          <a:p>
            <a:fld id="{9EC71654-96A5-4280-94F3-931C61A9F92C}" type="slidenum">
              <a:rPr lang="en-US" noProof="0" smtClean="0"/>
              <a:pPr/>
              <a:t>47</a:t>
            </a:fld>
            <a:endParaRPr lang="en-US" noProof="0" dirty="0"/>
          </a:p>
        </p:txBody>
      </p:sp>
      <p:sp>
        <p:nvSpPr>
          <p:cNvPr id="4" name="Rectangle 3">
            <a:extLst>
              <a:ext uri="{FF2B5EF4-FFF2-40B4-BE49-F238E27FC236}">
                <a16:creationId xmlns:a16="http://schemas.microsoft.com/office/drawing/2014/main" id="{187F3591-5648-4D93-9A5E-EBDCBFB01B1A}"/>
              </a:ext>
            </a:extLst>
          </p:cNvPr>
          <p:cNvSpPr/>
          <p:nvPr/>
        </p:nvSpPr>
        <p:spPr>
          <a:xfrm>
            <a:off x="1538832" y="1276538"/>
            <a:ext cx="9104811" cy="1600438"/>
          </a:xfrm>
          <a:prstGeom prst="rect">
            <a:avLst/>
          </a:prstGeom>
        </p:spPr>
        <p:txBody>
          <a:bodyPr wrap="square">
            <a:spAutoFit/>
          </a:bodyPr>
          <a:lstStyle/>
          <a:p>
            <a:r>
              <a:rPr lang="en-US" sz="1400" dirty="0">
                <a:latin typeface="Arial" panose="020B0604020202020204" pitchFamily="34" charset="0"/>
              </a:rPr>
              <a:t>The project will be broken down into 10 weeks. All deliverables are due by the end of each week, except </a:t>
            </a:r>
          </a:p>
          <a:p>
            <a:r>
              <a:rPr lang="en-US" sz="1400" dirty="0">
                <a:latin typeface="Arial" panose="020B0604020202020204" pitchFamily="34" charset="0"/>
              </a:rPr>
              <a:t>for the Final Report, which will be delivered earlier in Week 9 on Tuesday, November 19, 2019.</a:t>
            </a:r>
          </a:p>
          <a:p>
            <a:r>
              <a:rPr lang="en-US" sz="1400" dirty="0">
                <a:latin typeface="Arial" panose="020B0604020202020204" pitchFamily="34" charset="0"/>
              </a:rPr>
              <a:t>The first key deliverable is the Goals Report, due at the end of Week 3. Next, there are three status reports that </a:t>
            </a:r>
          </a:p>
          <a:p>
            <a:r>
              <a:rPr lang="en-US" sz="1400" dirty="0">
                <a:latin typeface="Arial" panose="020B0604020202020204" pitchFamily="34" charset="0"/>
              </a:rPr>
              <a:t>will be delivered at the end of Weeks 3, 5, and 7. The Initial Findings Report will be turned in at the end </a:t>
            </a:r>
          </a:p>
          <a:p>
            <a:r>
              <a:rPr lang="en-US" sz="1400" dirty="0">
                <a:latin typeface="Arial" panose="020B0604020202020204" pitchFamily="34" charset="0"/>
              </a:rPr>
              <a:t>of Week 6, and the Final Report, Dashboard, and Mobile Application will be completed on or before the </a:t>
            </a:r>
          </a:p>
          <a:p>
            <a:r>
              <a:rPr lang="en-US" sz="1400" dirty="0">
                <a:latin typeface="Arial" panose="020B0604020202020204" pitchFamily="34" charset="0"/>
              </a:rPr>
              <a:t>end of Week 9. At the end of Week 10 the team will deliver a presentation to the CEO. Any changes to </a:t>
            </a:r>
          </a:p>
          <a:p>
            <a:r>
              <a:rPr lang="en-US" sz="1400" dirty="0">
                <a:latin typeface="Arial" panose="020B0604020202020204" pitchFamily="34" charset="0"/>
              </a:rPr>
              <a:t>the schedule will require a change request, signed by the project sponsors (CEO). </a:t>
            </a:r>
            <a:endParaRPr lang="en-US" sz="1400" b="0" i="0" dirty="0">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615032" y="2986557"/>
            <a:ext cx="8477235" cy="3019289"/>
          </a:xfrm>
          <a:prstGeom prst="rect">
            <a:avLst/>
          </a:prstGeom>
        </p:spPr>
      </p:pic>
    </p:spTree>
    <p:extLst>
      <p:ext uri="{BB962C8B-B14F-4D97-AF65-F5344CB8AC3E}">
        <p14:creationId xmlns:p14="http://schemas.microsoft.com/office/powerpoint/2010/main" val="2624920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solidFill>
                  <a:srgbClr val="00B050"/>
                </a:solidFill>
              </a:rPr>
              <a:t>Next Steps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48</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654233833"/>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001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Andrius Markvaldas</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pPr algn="l"/>
            <a:r>
              <a:rPr lang="en-US" sz="1400" dirty="0"/>
              <a:t>Has over 20 years of information technology and data management experience on a variety of different platforms.  He defined enterprise data strategies, as well as, built and managed world-class data capabilities for proprietary trading firms. </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Joshua Wood</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pPr algn="l"/>
            <a:r>
              <a:rPr lang="en-US" sz="1400" dirty="0"/>
              <a:t>Flew for Southwest Airlines as captain of a Boeing 737 before turning to finance.  His attention to detail, situational awareness and self-confidence rounds out the team dynamics</a:t>
            </a:r>
            <a:r>
              <a:rPr lang="en-US" dirty="0"/>
              <a:t>.</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Brandon Moretz</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pPr algn="l"/>
            <a:r>
              <a:rPr lang="en-US" sz="1400" dirty="0"/>
              <a:t>Has close to two decades of experience in the financial services industry. Most recently heading the development efforts of a proprietary in-house order management, research and risk analytics systems for a hedge with $20B in assets under management. Before that he spent time in the anti-money laundering space for some of the world’s largest financial institutions.</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Tate Bollick</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pPr algn="l"/>
            <a:r>
              <a:rPr lang="en-US" sz="1400" dirty="0"/>
              <a:t>For over 10 years, Tate has held a variety of roles within finance and technology.  He has spent the last six years in program and project management for medium and large scale financial institutions.  During that time he has worked on number of different projects for front, middle, and back office functions.  He received his MBA in 2014, and has lived in Charlotte, NC since then.</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49</a:t>
            </a:fld>
            <a:endParaRPr lang="en-US" dirty="0"/>
          </a:p>
        </p:txBody>
      </p:sp>
      <p:pic>
        <p:nvPicPr>
          <p:cNvPr id="7" name="Picture Placeholder 6">
            <a:extLst>
              <a:ext uri="{FF2B5EF4-FFF2-40B4-BE49-F238E27FC236}">
                <a16:creationId xmlns:a16="http://schemas.microsoft.com/office/drawing/2014/main" id="{C43E3F30-FB35-4534-8A33-C20176A641EE}"/>
              </a:ext>
            </a:extLst>
          </p:cNvPr>
          <p:cNvPicPr>
            <a:picLocks noGrp="1" noChangeAspect="1"/>
          </p:cNvPicPr>
          <p:nvPr>
            <p:ph type="pic" sz="quarter" idx="13"/>
          </p:nvPr>
        </p:nvPicPr>
        <p:blipFill>
          <a:blip r:embed="rId3"/>
          <a:srcRect t="4023" b="4023"/>
          <a:stretch>
            <a:fillRect/>
          </a:stretch>
        </p:blipFill>
        <p:spPr/>
      </p:pic>
      <p:pic>
        <p:nvPicPr>
          <p:cNvPr id="20" name="Picture Placeholder 19">
            <a:extLst>
              <a:ext uri="{FF2B5EF4-FFF2-40B4-BE49-F238E27FC236}">
                <a16:creationId xmlns:a16="http://schemas.microsoft.com/office/drawing/2014/main" id="{3519C50C-A266-4945-822D-BEAE957E5621}"/>
              </a:ext>
            </a:extLst>
          </p:cNvPr>
          <p:cNvPicPr>
            <a:picLocks noGrp="1" noChangeAspect="1"/>
          </p:cNvPicPr>
          <p:nvPr>
            <p:ph type="pic" sz="quarter" idx="14"/>
          </p:nvPr>
        </p:nvPicPr>
        <p:blipFill>
          <a:blip r:embed="rId4"/>
          <a:srcRect t="12500" b="12500"/>
          <a:stretch>
            <a:fillRect/>
          </a:stretch>
        </p:blipFill>
        <p:spPr/>
      </p:pic>
      <p:pic>
        <p:nvPicPr>
          <p:cNvPr id="5" name="Picture Placeholder 4">
            <a:extLst>
              <a:ext uri="{FF2B5EF4-FFF2-40B4-BE49-F238E27FC236}">
                <a16:creationId xmlns:a16="http://schemas.microsoft.com/office/drawing/2014/main" id="{B8AE72BD-A334-4F4A-826D-95522ACCDA59}"/>
              </a:ext>
            </a:extLst>
          </p:cNvPr>
          <p:cNvPicPr>
            <a:picLocks noGrp="1" noChangeAspect="1"/>
          </p:cNvPicPr>
          <p:nvPr>
            <p:ph type="pic" sz="quarter" idx="15"/>
          </p:nvPr>
        </p:nvPicPr>
        <p:blipFill>
          <a:blip r:embed="rId5"/>
          <a:srcRect/>
          <a:stretch>
            <a:fillRect/>
          </a:stretch>
        </p:blipFill>
        <p:spPr/>
      </p:pic>
      <p:pic>
        <p:nvPicPr>
          <p:cNvPr id="16" name="Picture Placeholder 15">
            <a:extLst>
              <a:ext uri="{FF2B5EF4-FFF2-40B4-BE49-F238E27FC236}">
                <a16:creationId xmlns:a16="http://schemas.microsoft.com/office/drawing/2014/main" id="{FE2F29A2-B0D4-4CBF-9544-AEAB766F1DF8}"/>
              </a:ext>
            </a:extLst>
          </p:cNvPr>
          <p:cNvPicPr>
            <a:picLocks noGrp="1" noChangeAspect="1"/>
          </p:cNvPicPr>
          <p:nvPr>
            <p:ph type="pic" sz="quarter" idx="16"/>
          </p:nvPr>
        </p:nvPicPr>
        <p:blipFill>
          <a:blip r:embed="rId6"/>
          <a:srcRect/>
          <a:stretch>
            <a:fillRect/>
          </a:stretch>
        </p:blipFill>
        <p:spPr/>
      </p:pic>
    </p:spTree>
    <p:extLst>
      <p:ext uri="{BB962C8B-B14F-4D97-AF65-F5344CB8AC3E}">
        <p14:creationId xmlns:p14="http://schemas.microsoft.com/office/powerpoint/2010/main" val="435634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830580" y="517139"/>
            <a:ext cx="10378440" cy="457200"/>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4043869999"/>
              </p:ext>
            </p:extLst>
          </p:nvPr>
        </p:nvGraphicFramePr>
        <p:xfrm>
          <a:off x="731519" y="1112520"/>
          <a:ext cx="10302241" cy="4991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23718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a:srcRect/>
          <a:stretch/>
        </p:blipFill>
        <p:spPr>
          <a:xfrm>
            <a:off x="853935" y="1049573"/>
            <a:ext cx="5305661" cy="4627658"/>
          </a:xfrm>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4" name="TextBox 3">
            <a:extLst>
              <a:ext uri="{FF2B5EF4-FFF2-40B4-BE49-F238E27FC236}">
                <a16:creationId xmlns:a16="http://schemas.microsoft.com/office/drawing/2014/main" id="{6C3475F6-243B-43EE-9098-2ADE9978C648}"/>
              </a:ext>
            </a:extLst>
          </p:cNvPr>
          <p:cNvSpPr txBox="1"/>
          <p:nvPr/>
        </p:nvSpPr>
        <p:spPr>
          <a:xfrm>
            <a:off x="7289074" y="4719263"/>
            <a:ext cx="4048991" cy="400110"/>
          </a:xfrm>
          <a:prstGeom prst="rect">
            <a:avLst/>
          </a:prstGeom>
          <a:noFill/>
        </p:spPr>
        <p:txBody>
          <a:bodyPr wrap="square" rtlCol="0">
            <a:spAutoFit/>
          </a:bodyPr>
          <a:lstStyle/>
          <a:p>
            <a:r>
              <a:rPr lang="en-US" sz="2000" dirty="0">
                <a:solidFill>
                  <a:schemeClr val="bg1"/>
                </a:solidFill>
              </a:rPr>
              <a:t>Feel free to contact any one of us…..</a:t>
            </a:r>
          </a:p>
        </p:txBody>
      </p:sp>
    </p:spTree>
    <p:extLst>
      <p:ext uri="{BB962C8B-B14F-4D97-AF65-F5344CB8AC3E}">
        <p14:creationId xmlns:p14="http://schemas.microsoft.com/office/powerpoint/2010/main" val="1124779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EBF93-4BEC-984B-BC15-3D79DA840FFB}"/>
              </a:ext>
            </a:extLst>
          </p:cNvPr>
          <p:cNvSpPr>
            <a:spLocks noGrp="1"/>
          </p:cNvSpPr>
          <p:nvPr>
            <p:ph type="sldNum" sz="quarter" idx="12"/>
          </p:nvPr>
        </p:nvSpPr>
        <p:spPr/>
        <p:txBody>
          <a:bodyPr/>
          <a:lstStyle/>
          <a:p>
            <a:fld id="{9EC71654-96A5-4280-94F3-931C61A9F92C}" type="slidenum">
              <a:rPr lang="en-US" noProof="0" smtClean="0"/>
              <a:pPr/>
              <a:t>51</a:t>
            </a:fld>
            <a:endParaRPr lang="en-US" noProof="0" dirty="0"/>
          </a:p>
        </p:txBody>
      </p:sp>
      <p:sp>
        <p:nvSpPr>
          <p:cNvPr id="3" name="Content Placeholder 2">
            <a:extLst>
              <a:ext uri="{FF2B5EF4-FFF2-40B4-BE49-F238E27FC236}">
                <a16:creationId xmlns:a16="http://schemas.microsoft.com/office/drawing/2014/main" id="{6618CD3D-284B-A74B-B4EB-500BF1EEF8E6}"/>
              </a:ext>
            </a:extLst>
          </p:cNvPr>
          <p:cNvSpPr>
            <a:spLocks noGrp="1"/>
          </p:cNvSpPr>
          <p:nvPr>
            <p:ph sz="half" idx="1"/>
          </p:nvPr>
        </p:nvSpPr>
        <p:spPr>
          <a:xfrm>
            <a:off x="669470" y="2188029"/>
            <a:ext cx="5350329" cy="3988934"/>
          </a:xfrm>
        </p:spPr>
        <p:txBody>
          <a:bodyPr>
            <a:normAutofit lnSpcReduction="10000"/>
          </a:bodyPr>
          <a:lstStyle/>
          <a:p>
            <a:pPr marL="0" indent="0">
              <a:buNone/>
            </a:pPr>
            <a:r>
              <a:rPr lang="en-US" dirty="0"/>
              <a:t>In the accompanying correlation matrix, the simple “linear” (Pearson’s) correlation only produces negative correlations between VE, which is the volatility index for crude. Incidentally, the VE is a lagging measure of the rolling volatility in crude oil products, and the negative correlation to the VE is only prominent in the four crude symbols, CL, SC, MT and QA.</a:t>
            </a:r>
          </a:p>
          <a:p>
            <a:endParaRPr lang="en-US" dirty="0"/>
          </a:p>
        </p:txBody>
      </p:sp>
      <p:sp>
        <p:nvSpPr>
          <p:cNvPr id="5" name="Title 4">
            <a:extLst>
              <a:ext uri="{FF2B5EF4-FFF2-40B4-BE49-F238E27FC236}">
                <a16:creationId xmlns:a16="http://schemas.microsoft.com/office/drawing/2014/main" id="{69C22821-2AAD-E843-9EB9-2A320C282439}"/>
              </a:ext>
            </a:extLst>
          </p:cNvPr>
          <p:cNvSpPr>
            <a:spLocks noGrp="1"/>
          </p:cNvSpPr>
          <p:nvPr>
            <p:ph type="title"/>
          </p:nvPr>
        </p:nvSpPr>
        <p:spPr/>
        <p:txBody>
          <a:bodyPr/>
          <a:lstStyle/>
          <a:p>
            <a:r>
              <a:rPr lang="en-US" dirty="0"/>
              <a:t>Appendix</a:t>
            </a:r>
          </a:p>
        </p:txBody>
      </p:sp>
      <p:pic>
        <p:nvPicPr>
          <p:cNvPr id="6" name="Content Placeholder 5">
            <a:extLst>
              <a:ext uri="{FF2B5EF4-FFF2-40B4-BE49-F238E27FC236}">
                <a16:creationId xmlns:a16="http://schemas.microsoft.com/office/drawing/2014/main" id="{CD1933E2-E96B-6B4A-897F-3A2DD794C10A}"/>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368747" y="1825625"/>
            <a:ext cx="4788505" cy="4351338"/>
          </a:xfrm>
          <a:prstGeom prst="rect">
            <a:avLst/>
          </a:prstGeom>
        </p:spPr>
      </p:pic>
      <p:sp>
        <p:nvSpPr>
          <p:cNvPr id="7" name="TextBox 6">
            <a:extLst>
              <a:ext uri="{FF2B5EF4-FFF2-40B4-BE49-F238E27FC236}">
                <a16:creationId xmlns:a16="http://schemas.microsoft.com/office/drawing/2014/main" id="{C7B58743-B03D-AC41-B4BC-DBFEB70C9894}"/>
              </a:ext>
            </a:extLst>
          </p:cNvPr>
          <p:cNvSpPr txBox="1"/>
          <p:nvPr/>
        </p:nvSpPr>
        <p:spPr>
          <a:xfrm>
            <a:off x="669470" y="1456293"/>
            <a:ext cx="4131130" cy="584775"/>
          </a:xfrm>
          <a:prstGeom prst="rect">
            <a:avLst/>
          </a:prstGeom>
          <a:noFill/>
        </p:spPr>
        <p:txBody>
          <a:bodyPr wrap="square" rtlCol="0">
            <a:spAutoFit/>
          </a:bodyPr>
          <a:lstStyle/>
          <a:p>
            <a:r>
              <a:rPr lang="en-US" sz="3200" b="1" dirty="0">
                <a:solidFill>
                  <a:srgbClr val="2C567A"/>
                </a:solidFill>
              </a:rPr>
              <a:t>Further Analysis</a:t>
            </a:r>
          </a:p>
        </p:txBody>
      </p:sp>
    </p:spTree>
    <p:extLst>
      <p:ext uri="{BB962C8B-B14F-4D97-AF65-F5344CB8AC3E}">
        <p14:creationId xmlns:p14="http://schemas.microsoft.com/office/powerpoint/2010/main" val="3037806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55001D-4E78-4AE5-91B1-23D3ACA13565}"/>
              </a:ext>
            </a:extLst>
          </p:cNvPr>
          <p:cNvSpPr>
            <a:spLocks noGrp="1"/>
          </p:cNvSpPr>
          <p:nvPr>
            <p:ph type="title"/>
          </p:nvPr>
        </p:nvSpPr>
        <p:spPr/>
        <p:txBody>
          <a:bodyPr/>
          <a:lstStyle/>
          <a:p>
            <a:r>
              <a:rPr lang="en-US" dirty="0"/>
              <a:t>Data Set</a:t>
            </a:r>
            <a:br>
              <a:rPr lang="en-US" dirty="0"/>
            </a:br>
            <a:r>
              <a:rPr lang="en-US" dirty="0"/>
              <a:t>	complete list of raw attributes</a:t>
            </a:r>
          </a:p>
        </p:txBody>
      </p:sp>
      <p:sp>
        <p:nvSpPr>
          <p:cNvPr id="2" name="Slide Number Placeholder 1">
            <a:extLst>
              <a:ext uri="{FF2B5EF4-FFF2-40B4-BE49-F238E27FC236}">
                <a16:creationId xmlns:a16="http://schemas.microsoft.com/office/drawing/2014/main" id="{5F91CCAB-9A67-4739-88FC-DEA76942836D}"/>
              </a:ext>
            </a:extLst>
          </p:cNvPr>
          <p:cNvSpPr>
            <a:spLocks noGrp="1"/>
          </p:cNvSpPr>
          <p:nvPr>
            <p:ph type="sldNum" sz="quarter" idx="12"/>
          </p:nvPr>
        </p:nvSpPr>
        <p:spPr/>
        <p:txBody>
          <a:bodyPr/>
          <a:lstStyle/>
          <a:p>
            <a:fld id="{9EC71654-96A5-4280-94F3-931C61A9F92C}" type="slidenum">
              <a:rPr lang="en-US" noProof="0" smtClean="0"/>
              <a:pPr/>
              <a:t>52</a:t>
            </a:fld>
            <a:endParaRPr lang="en-US" noProof="0" dirty="0"/>
          </a:p>
        </p:txBody>
      </p:sp>
      <p:pic>
        <p:nvPicPr>
          <p:cNvPr id="6" name="Picture 5">
            <a:extLst>
              <a:ext uri="{FF2B5EF4-FFF2-40B4-BE49-F238E27FC236}">
                <a16:creationId xmlns:a16="http://schemas.microsoft.com/office/drawing/2014/main" id="{E70D25DE-D4B0-41C0-AB59-43D73B508912}"/>
              </a:ext>
            </a:extLst>
          </p:cNvPr>
          <p:cNvPicPr>
            <a:picLocks noChangeAspect="1"/>
          </p:cNvPicPr>
          <p:nvPr/>
        </p:nvPicPr>
        <p:blipFill>
          <a:blip r:embed="rId2"/>
          <a:stretch>
            <a:fillRect/>
          </a:stretch>
        </p:blipFill>
        <p:spPr>
          <a:xfrm>
            <a:off x="589146" y="1290803"/>
            <a:ext cx="4530436" cy="1881331"/>
          </a:xfrm>
          <a:prstGeom prst="rect">
            <a:avLst/>
          </a:prstGeom>
        </p:spPr>
      </p:pic>
      <p:pic>
        <p:nvPicPr>
          <p:cNvPr id="7" name="Picture 6">
            <a:extLst>
              <a:ext uri="{FF2B5EF4-FFF2-40B4-BE49-F238E27FC236}">
                <a16:creationId xmlns:a16="http://schemas.microsoft.com/office/drawing/2014/main" id="{D01690EB-2686-4BF5-A177-A217D2B12312}"/>
              </a:ext>
            </a:extLst>
          </p:cNvPr>
          <p:cNvPicPr>
            <a:picLocks noChangeAspect="1"/>
          </p:cNvPicPr>
          <p:nvPr/>
        </p:nvPicPr>
        <p:blipFill>
          <a:blip r:embed="rId3"/>
          <a:stretch>
            <a:fillRect/>
          </a:stretch>
        </p:blipFill>
        <p:spPr>
          <a:xfrm>
            <a:off x="589146" y="3295980"/>
            <a:ext cx="4530436" cy="2989755"/>
          </a:xfrm>
          <a:prstGeom prst="rect">
            <a:avLst/>
          </a:prstGeom>
        </p:spPr>
      </p:pic>
      <p:pic>
        <p:nvPicPr>
          <p:cNvPr id="9" name="Picture 8">
            <a:extLst>
              <a:ext uri="{FF2B5EF4-FFF2-40B4-BE49-F238E27FC236}">
                <a16:creationId xmlns:a16="http://schemas.microsoft.com/office/drawing/2014/main" id="{ED598AEF-DC39-4B71-AA57-79A07F3FFDB9}"/>
              </a:ext>
            </a:extLst>
          </p:cNvPr>
          <p:cNvPicPr>
            <a:picLocks noChangeAspect="1"/>
          </p:cNvPicPr>
          <p:nvPr/>
        </p:nvPicPr>
        <p:blipFill>
          <a:blip r:embed="rId4"/>
          <a:stretch>
            <a:fillRect/>
          </a:stretch>
        </p:blipFill>
        <p:spPr>
          <a:xfrm>
            <a:off x="5659561" y="1290803"/>
            <a:ext cx="5851365" cy="3240520"/>
          </a:xfrm>
          <a:prstGeom prst="rect">
            <a:avLst/>
          </a:prstGeom>
        </p:spPr>
      </p:pic>
      <p:sp>
        <p:nvSpPr>
          <p:cNvPr id="10" name="TextBox 9">
            <a:extLst>
              <a:ext uri="{FF2B5EF4-FFF2-40B4-BE49-F238E27FC236}">
                <a16:creationId xmlns:a16="http://schemas.microsoft.com/office/drawing/2014/main" id="{A939CCDB-AD6E-4A46-AAC6-085D301BAF86}"/>
              </a:ext>
            </a:extLst>
          </p:cNvPr>
          <p:cNvSpPr txBox="1"/>
          <p:nvPr/>
        </p:nvSpPr>
        <p:spPr>
          <a:xfrm>
            <a:off x="5659561" y="4913745"/>
            <a:ext cx="5534912" cy="923330"/>
          </a:xfrm>
          <a:prstGeom prst="rect">
            <a:avLst/>
          </a:prstGeom>
          <a:noFill/>
        </p:spPr>
        <p:txBody>
          <a:bodyPr wrap="square" rtlCol="0">
            <a:spAutoFit/>
          </a:bodyPr>
          <a:lstStyle/>
          <a:p>
            <a:r>
              <a:rPr lang="en-US" dirty="0"/>
              <a:t>In total, for the statistical arbitrage portfolio, there are 86 predictors being used for modelling.</a:t>
            </a:r>
          </a:p>
          <a:p>
            <a:endParaRPr lang="en-US" dirty="0"/>
          </a:p>
        </p:txBody>
      </p:sp>
    </p:spTree>
    <p:extLst>
      <p:ext uri="{BB962C8B-B14F-4D97-AF65-F5344CB8AC3E}">
        <p14:creationId xmlns:p14="http://schemas.microsoft.com/office/powerpoint/2010/main" val="23888579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FEAA71-8CD9-9E4E-AA19-25F822B01E29}"/>
              </a:ext>
            </a:extLst>
          </p:cNvPr>
          <p:cNvSpPr>
            <a:spLocks noGrp="1"/>
          </p:cNvSpPr>
          <p:nvPr>
            <p:ph type="sldNum" sz="quarter" idx="12"/>
          </p:nvPr>
        </p:nvSpPr>
        <p:spPr/>
        <p:txBody>
          <a:bodyPr/>
          <a:lstStyle/>
          <a:p>
            <a:fld id="{9EC71654-96A5-4280-94F3-931C61A9F92C}" type="slidenum">
              <a:rPr lang="en-US" noProof="0" smtClean="0"/>
              <a:pPr/>
              <a:t>53</a:t>
            </a:fld>
            <a:endParaRPr lang="en-US" noProof="0" dirty="0"/>
          </a:p>
        </p:txBody>
      </p:sp>
      <p:sp>
        <p:nvSpPr>
          <p:cNvPr id="3" name="Text Placeholder 2">
            <a:extLst>
              <a:ext uri="{FF2B5EF4-FFF2-40B4-BE49-F238E27FC236}">
                <a16:creationId xmlns:a16="http://schemas.microsoft.com/office/drawing/2014/main" id="{0DF0BD3C-C4A0-D24E-99FC-218DE3D0A570}"/>
              </a:ext>
            </a:extLst>
          </p:cNvPr>
          <p:cNvSpPr>
            <a:spLocks noGrp="1"/>
          </p:cNvSpPr>
          <p:nvPr>
            <p:ph type="body" idx="1"/>
          </p:nvPr>
        </p:nvSpPr>
        <p:spPr>
          <a:xfrm>
            <a:off x="515938" y="1329183"/>
            <a:ext cx="3814015" cy="823912"/>
          </a:xfrm>
        </p:spPr>
        <p:txBody>
          <a:bodyPr/>
          <a:lstStyle/>
          <a:p>
            <a:r>
              <a:rPr lang="en-US" dirty="0"/>
              <a:t>Person’s Correlation:</a:t>
            </a:r>
          </a:p>
        </p:txBody>
      </p:sp>
      <p:sp>
        <p:nvSpPr>
          <p:cNvPr id="5" name="Text Placeholder 4">
            <a:extLst>
              <a:ext uri="{FF2B5EF4-FFF2-40B4-BE49-F238E27FC236}">
                <a16:creationId xmlns:a16="http://schemas.microsoft.com/office/drawing/2014/main" id="{BC6F6C38-BF81-C645-8386-96A856FE1420}"/>
              </a:ext>
            </a:extLst>
          </p:cNvPr>
          <p:cNvSpPr>
            <a:spLocks noGrp="1"/>
          </p:cNvSpPr>
          <p:nvPr>
            <p:ph type="body" sz="quarter" idx="3"/>
          </p:nvPr>
        </p:nvSpPr>
        <p:spPr>
          <a:xfrm>
            <a:off x="2971800" y="3923739"/>
            <a:ext cx="5183188" cy="823912"/>
          </a:xfrm>
        </p:spPr>
        <p:txBody>
          <a:bodyPr/>
          <a:lstStyle/>
          <a:p>
            <a:r>
              <a:rPr lang="en-US" dirty="0">
                <a:solidFill>
                  <a:srgbClr val="2C567A"/>
                </a:solidFill>
              </a:rPr>
              <a:t>Kendall’s Tau:</a:t>
            </a:r>
          </a:p>
        </p:txBody>
      </p:sp>
      <p:sp>
        <p:nvSpPr>
          <p:cNvPr id="7" name="Title 6">
            <a:extLst>
              <a:ext uri="{FF2B5EF4-FFF2-40B4-BE49-F238E27FC236}">
                <a16:creationId xmlns:a16="http://schemas.microsoft.com/office/drawing/2014/main" id="{62F9F4AA-9432-D14B-811D-0E9923A16D29}"/>
              </a:ext>
            </a:extLst>
          </p:cNvPr>
          <p:cNvSpPr>
            <a:spLocks noGrp="1"/>
          </p:cNvSpPr>
          <p:nvPr>
            <p:ph type="title"/>
          </p:nvPr>
        </p:nvSpPr>
        <p:spPr/>
        <p:txBody>
          <a:bodyPr/>
          <a:lstStyle/>
          <a:p>
            <a:r>
              <a:rPr lang="en-US" dirty="0"/>
              <a:t>Correlations</a:t>
            </a:r>
          </a:p>
        </p:txBody>
      </p:sp>
      <p:pic>
        <p:nvPicPr>
          <p:cNvPr id="8" name="Content Placeholder 7">
            <a:extLst>
              <a:ext uri="{FF2B5EF4-FFF2-40B4-BE49-F238E27FC236}">
                <a16:creationId xmlns:a16="http://schemas.microsoft.com/office/drawing/2014/main" id="{606E3E68-E30B-3446-BA7C-5FBC304382DC}"/>
              </a:ext>
            </a:extLst>
          </p:cNvPr>
          <p:cNvPicPr>
            <a:picLocks noGrp="1"/>
          </p:cNvPicPr>
          <p:nvPr>
            <p:ph sz="half" idx="2"/>
          </p:nvPr>
        </p:nvPicPr>
        <p:blipFill>
          <a:blip r:embed="rId2"/>
          <a:stretch>
            <a:fillRect/>
          </a:stretch>
        </p:blipFill>
        <p:spPr>
          <a:xfrm>
            <a:off x="515938" y="2248253"/>
            <a:ext cx="4244321" cy="1436241"/>
          </a:xfrm>
          <a:prstGeom prst="rect">
            <a:avLst/>
          </a:prstGeom>
        </p:spPr>
      </p:pic>
      <p:pic>
        <p:nvPicPr>
          <p:cNvPr id="9" name="Content Placeholder 8">
            <a:extLst>
              <a:ext uri="{FF2B5EF4-FFF2-40B4-BE49-F238E27FC236}">
                <a16:creationId xmlns:a16="http://schemas.microsoft.com/office/drawing/2014/main" id="{3F70E66E-D0A9-3642-9986-715D899ADCD9}"/>
              </a:ext>
            </a:extLst>
          </p:cNvPr>
          <p:cNvPicPr>
            <a:picLocks noGrp="1"/>
          </p:cNvPicPr>
          <p:nvPr>
            <p:ph sz="quarter" idx="4"/>
          </p:nvPr>
        </p:nvPicPr>
        <p:blipFill>
          <a:blip r:embed="rId3"/>
          <a:stretch>
            <a:fillRect/>
          </a:stretch>
        </p:blipFill>
        <p:spPr>
          <a:xfrm>
            <a:off x="2971800" y="4832371"/>
            <a:ext cx="5183188" cy="1773195"/>
          </a:xfrm>
          <a:prstGeom prst="rect">
            <a:avLst/>
          </a:prstGeom>
        </p:spPr>
      </p:pic>
      <p:sp>
        <p:nvSpPr>
          <p:cNvPr id="10" name="TextBox 9">
            <a:extLst>
              <a:ext uri="{FF2B5EF4-FFF2-40B4-BE49-F238E27FC236}">
                <a16:creationId xmlns:a16="http://schemas.microsoft.com/office/drawing/2014/main" id="{D555DAE8-69D0-7243-B28C-C0B67F11030B}"/>
              </a:ext>
            </a:extLst>
          </p:cNvPr>
          <p:cNvSpPr txBox="1"/>
          <p:nvPr/>
        </p:nvSpPr>
        <p:spPr>
          <a:xfrm>
            <a:off x="6503987" y="1691430"/>
            <a:ext cx="2392322" cy="461665"/>
          </a:xfrm>
          <a:prstGeom prst="rect">
            <a:avLst/>
          </a:prstGeom>
          <a:noFill/>
        </p:spPr>
        <p:txBody>
          <a:bodyPr wrap="none" rtlCol="0">
            <a:spAutoFit/>
          </a:bodyPr>
          <a:lstStyle/>
          <a:p>
            <a:r>
              <a:rPr lang="en-US" sz="2400" b="1" dirty="0">
                <a:solidFill>
                  <a:srgbClr val="2C567A"/>
                </a:solidFill>
              </a:rPr>
              <a:t>Spearman’s Rho: </a:t>
            </a:r>
          </a:p>
        </p:txBody>
      </p:sp>
      <p:pic>
        <p:nvPicPr>
          <p:cNvPr id="12" name="Picture 11">
            <a:extLst>
              <a:ext uri="{FF2B5EF4-FFF2-40B4-BE49-F238E27FC236}">
                <a16:creationId xmlns:a16="http://schemas.microsoft.com/office/drawing/2014/main" id="{2777EC80-665C-9C46-8352-C13AD8835455}"/>
              </a:ext>
            </a:extLst>
          </p:cNvPr>
          <p:cNvPicPr/>
          <p:nvPr/>
        </p:nvPicPr>
        <p:blipFill>
          <a:blip r:embed="rId4"/>
          <a:stretch>
            <a:fillRect/>
          </a:stretch>
        </p:blipFill>
        <p:spPr>
          <a:xfrm>
            <a:off x="6503987" y="2091298"/>
            <a:ext cx="5172075" cy="1685925"/>
          </a:xfrm>
          <a:prstGeom prst="rect">
            <a:avLst/>
          </a:prstGeom>
        </p:spPr>
      </p:pic>
    </p:spTree>
    <p:extLst>
      <p:ext uri="{BB962C8B-B14F-4D97-AF65-F5344CB8AC3E}">
        <p14:creationId xmlns:p14="http://schemas.microsoft.com/office/powerpoint/2010/main" val="12500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955A4C-3DAE-9C48-91AF-A414AD11B2E2}"/>
              </a:ext>
            </a:extLst>
          </p:cNvPr>
          <p:cNvSpPr>
            <a:spLocks noGrp="1"/>
          </p:cNvSpPr>
          <p:nvPr>
            <p:ph type="sldNum" sz="quarter" idx="12"/>
          </p:nvPr>
        </p:nvSpPr>
        <p:spPr/>
        <p:txBody>
          <a:bodyPr/>
          <a:lstStyle/>
          <a:p>
            <a:fld id="{9EC71654-96A5-4280-94F3-931C61A9F92C}" type="slidenum">
              <a:rPr lang="en-US" noProof="0" smtClean="0"/>
              <a:pPr/>
              <a:t>54</a:t>
            </a:fld>
            <a:endParaRPr lang="en-US" noProof="0" dirty="0"/>
          </a:p>
        </p:txBody>
      </p:sp>
      <p:sp>
        <p:nvSpPr>
          <p:cNvPr id="3" name="Content Placeholder 2">
            <a:extLst>
              <a:ext uri="{FF2B5EF4-FFF2-40B4-BE49-F238E27FC236}">
                <a16:creationId xmlns:a16="http://schemas.microsoft.com/office/drawing/2014/main" id="{A9CE0471-8CC3-8A47-9F13-1A9211CBCC2E}"/>
              </a:ext>
            </a:extLst>
          </p:cNvPr>
          <p:cNvSpPr>
            <a:spLocks noGrp="1"/>
          </p:cNvSpPr>
          <p:nvPr>
            <p:ph sz="half" idx="1"/>
          </p:nvPr>
        </p:nvSpPr>
        <p:spPr>
          <a:xfrm>
            <a:off x="525462" y="1166957"/>
            <a:ext cx="10496324" cy="1553826"/>
          </a:xfrm>
        </p:spPr>
        <p:txBody>
          <a:bodyPr>
            <a:normAutofit fontScale="85000" lnSpcReduction="20000"/>
          </a:bodyPr>
          <a:lstStyle/>
          <a:p>
            <a:pPr marL="0" indent="0">
              <a:buNone/>
            </a:pPr>
            <a:r>
              <a:rPr lang="en-US" dirty="0"/>
              <a:t>In addition to the correlations which measure the strength, the commodities move in the same direction overall; a rolling standard deviation can be computed for a specified period. This process helps smooth out the variance over time, which cuts down on the noise and thereby increases the transparency of the relationships in volatility.</a:t>
            </a:r>
          </a:p>
        </p:txBody>
      </p:sp>
      <p:sp>
        <p:nvSpPr>
          <p:cNvPr id="5" name="Title 4">
            <a:extLst>
              <a:ext uri="{FF2B5EF4-FFF2-40B4-BE49-F238E27FC236}">
                <a16:creationId xmlns:a16="http://schemas.microsoft.com/office/drawing/2014/main" id="{3A45B8E8-10A1-5949-A317-C56012EAA9AF}"/>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66274D48-69E8-A840-A89C-ED9231B9984F}"/>
              </a:ext>
            </a:extLst>
          </p:cNvPr>
          <p:cNvPicPr>
            <a:picLocks noGrp="1"/>
          </p:cNvPicPr>
          <p:nvPr>
            <p:ph sz="half" idx="2"/>
          </p:nvPr>
        </p:nvPicPr>
        <p:blipFill>
          <a:blip r:embed="rId2"/>
          <a:stretch>
            <a:fillRect/>
          </a:stretch>
        </p:blipFill>
        <p:spPr>
          <a:xfrm>
            <a:off x="525462" y="2449287"/>
            <a:ext cx="10828338" cy="3461656"/>
          </a:xfrm>
          <a:prstGeom prst="rect">
            <a:avLst/>
          </a:prstGeom>
        </p:spPr>
      </p:pic>
    </p:spTree>
    <p:extLst>
      <p:ext uri="{BB962C8B-B14F-4D97-AF65-F5344CB8AC3E}">
        <p14:creationId xmlns:p14="http://schemas.microsoft.com/office/powerpoint/2010/main" val="3245619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2BE9B6-CCDD-C046-9525-0BC0051E4677}"/>
              </a:ext>
            </a:extLst>
          </p:cNvPr>
          <p:cNvSpPr>
            <a:spLocks noGrp="1"/>
          </p:cNvSpPr>
          <p:nvPr>
            <p:ph type="sldNum" sz="quarter" idx="12"/>
          </p:nvPr>
        </p:nvSpPr>
        <p:spPr/>
        <p:txBody>
          <a:bodyPr/>
          <a:lstStyle/>
          <a:p>
            <a:fld id="{9EC71654-96A5-4280-94F3-931C61A9F92C}" type="slidenum">
              <a:rPr lang="en-US" noProof="0" smtClean="0"/>
              <a:pPr/>
              <a:t>55</a:t>
            </a:fld>
            <a:endParaRPr lang="en-US" noProof="0" dirty="0"/>
          </a:p>
        </p:txBody>
      </p:sp>
      <p:sp>
        <p:nvSpPr>
          <p:cNvPr id="3" name="Content Placeholder 2">
            <a:extLst>
              <a:ext uri="{FF2B5EF4-FFF2-40B4-BE49-F238E27FC236}">
                <a16:creationId xmlns:a16="http://schemas.microsoft.com/office/drawing/2014/main" id="{002A6CCE-5F66-DB44-9855-70DDD7839521}"/>
              </a:ext>
            </a:extLst>
          </p:cNvPr>
          <p:cNvSpPr>
            <a:spLocks noGrp="1"/>
          </p:cNvSpPr>
          <p:nvPr>
            <p:ph sz="half" idx="1"/>
          </p:nvPr>
        </p:nvSpPr>
        <p:spPr>
          <a:xfrm>
            <a:off x="525462" y="1166957"/>
            <a:ext cx="10626952" cy="1553827"/>
          </a:xfrm>
        </p:spPr>
        <p:txBody>
          <a:bodyPr>
            <a:normAutofit lnSpcReduction="10000"/>
          </a:bodyPr>
          <a:lstStyle/>
          <a:p>
            <a:pPr marL="0" indent="0">
              <a:buNone/>
            </a:pPr>
            <a:r>
              <a:rPr lang="en-US" dirty="0"/>
              <a:t>The correlations show the Spearman’s Rho for WTI and Gulf Sour seem to be directionally correlated about 89% of the time. Additionally, there is a strong linear relationship indicated by Pearson’s correlation coefficient:</a:t>
            </a:r>
          </a:p>
        </p:txBody>
      </p:sp>
      <p:sp>
        <p:nvSpPr>
          <p:cNvPr id="5" name="Title 4">
            <a:extLst>
              <a:ext uri="{FF2B5EF4-FFF2-40B4-BE49-F238E27FC236}">
                <a16:creationId xmlns:a16="http://schemas.microsoft.com/office/drawing/2014/main" id="{9943BFF0-550B-3F45-BD65-4C9B882C8D46}"/>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CD127B3B-AC6D-4B42-8812-EA3FB31C8434}"/>
              </a:ext>
            </a:extLst>
          </p:cNvPr>
          <p:cNvPicPr>
            <a:picLocks noGrp="1"/>
          </p:cNvPicPr>
          <p:nvPr>
            <p:ph sz="half" idx="2"/>
          </p:nvPr>
        </p:nvPicPr>
        <p:blipFill>
          <a:blip r:embed="rId2"/>
          <a:stretch>
            <a:fillRect/>
          </a:stretch>
        </p:blipFill>
        <p:spPr>
          <a:xfrm>
            <a:off x="360326" y="2563585"/>
            <a:ext cx="11150600" cy="3657599"/>
          </a:xfrm>
          <a:prstGeom prst="rect">
            <a:avLst/>
          </a:prstGeom>
        </p:spPr>
      </p:pic>
      <p:sp>
        <p:nvSpPr>
          <p:cNvPr id="7" name="TextBox 6">
            <a:extLst>
              <a:ext uri="{FF2B5EF4-FFF2-40B4-BE49-F238E27FC236}">
                <a16:creationId xmlns:a16="http://schemas.microsoft.com/office/drawing/2014/main" id="{F12DF763-953C-AE41-8782-657BA61DAFB3}"/>
              </a:ext>
            </a:extLst>
          </p:cNvPr>
          <p:cNvSpPr txBox="1"/>
          <p:nvPr/>
        </p:nvSpPr>
        <p:spPr>
          <a:xfrm>
            <a:off x="4131127" y="2698368"/>
            <a:ext cx="4327073" cy="369332"/>
          </a:xfrm>
          <a:prstGeom prst="rect">
            <a:avLst/>
          </a:prstGeom>
          <a:noFill/>
        </p:spPr>
        <p:txBody>
          <a:bodyPr wrap="square" rtlCol="0">
            <a:spAutoFit/>
          </a:bodyPr>
          <a:lstStyle/>
          <a:p>
            <a:r>
              <a:rPr lang="en-US" dirty="0"/>
              <a:t>From a highly correlated period in 2018:</a:t>
            </a:r>
          </a:p>
        </p:txBody>
      </p:sp>
    </p:spTree>
    <p:extLst>
      <p:ext uri="{BB962C8B-B14F-4D97-AF65-F5344CB8AC3E}">
        <p14:creationId xmlns:p14="http://schemas.microsoft.com/office/powerpoint/2010/main" val="7760435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1C972F-9631-4841-BFA3-9524B9A20D12}"/>
              </a:ext>
            </a:extLst>
          </p:cNvPr>
          <p:cNvSpPr>
            <a:spLocks noGrp="1"/>
          </p:cNvSpPr>
          <p:nvPr>
            <p:ph type="sldNum" sz="quarter" idx="12"/>
          </p:nvPr>
        </p:nvSpPr>
        <p:spPr/>
        <p:txBody>
          <a:bodyPr/>
          <a:lstStyle/>
          <a:p>
            <a:fld id="{9EC71654-96A5-4280-94F3-931C61A9F92C}" type="slidenum">
              <a:rPr lang="en-US" noProof="0" smtClean="0"/>
              <a:pPr/>
              <a:t>56</a:t>
            </a:fld>
            <a:endParaRPr lang="en-US" noProof="0" dirty="0"/>
          </a:p>
        </p:txBody>
      </p:sp>
      <p:sp>
        <p:nvSpPr>
          <p:cNvPr id="3" name="Content Placeholder 2">
            <a:extLst>
              <a:ext uri="{FF2B5EF4-FFF2-40B4-BE49-F238E27FC236}">
                <a16:creationId xmlns:a16="http://schemas.microsoft.com/office/drawing/2014/main" id="{742160BA-597C-6A44-A1A4-17D268A6363E}"/>
              </a:ext>
            </a:extLst>
          </p:cNvPr>
          <p:cNvSpPr>
            <a:spLocks noGrp="1"/>
          </p:cNvSpPr>
          <p:nvPr>
            <p:ph sz="half" idx="1"/>
          </p:nvPr>
        </p:nvSpPr>
        <p:spPr>
          <a:xfrm>
            <a:off x="515937" y="1187591"/>
            <a:ext cx="10587491" cy="895159"/>
          </a:xfrm>
        </p:spPr>
        <p:txBody>
          <a:bodyPr/>
          <a:lstStyle/>
          <a:p>
            <a:pPr marL="0" indent="0">
              <a:buNone/>
            </a:pPr>
            <a:r>
              <a:rPr lang="en-US" dirty="0"/>
              <a:t>A scatterplot of the returns reveals additional clustering, and confirms the near linear relationship:</a:t>
            </a:r>
          </a:p>
          <a:p>
            <a:endParaRPr lang="en-US" dirty="0"/>
          </a:p>
        </p:txBody>
      </p:sp>
      <p:sp>
        <p:nvSpPr>
          <p:cNvPr id="5" name="Title 4">
            <a:extLst>
              <a:ext uri="{FF2B5EF4-FFF2-40B4-BE49-F238E27FC236}">
                <a16:creationId xmlns:a16="http://schemas.microsoft.com/office/drawing/2014/main" id="{1E413615-A617-734F-BE18-5E8F646BC828}"/>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8612AF32-65B5-FC45-BDBC-0D33A0EACF9B}"/>
              </a:ext>
            </a:extLst>
          </p:cNvPr>
          <p:cNvPicPr>
            <a:picLocks noGrp="1"/>
          </p:cNvPicPr>
          <p:nvPr>
            <p:ph sz="half" idx="2"/>
          </p:nvPr>
        </p:nvPicPr>
        <p:blipFill>
          <a:blip r:embed="rId2"/>
          <a:stretch>
            <a:fillRect/>
          </a:stretch>
        </p:blipFill>
        <p:spPr>
          <a:xfrm>
            <a:off x="515937" y="2082751"/>
            <a:ext cx="10837863" cy="3893506"/>
          </a:xfrm>
          <a:prstGeom prst="rect">
            <a:avLst/>
          </a:prstGeom>
        </p:spPr>
      </p:pic>
    </p:spTree>
    <p:extLst>
      <p:ext uri="{BB962C8B-B14F-4D97-AF65-F5344CB8AC3E}">
        <p14:creationId xmlns:p14="http://schemas.microsoft.com/office/powerpoint/2010/main" val="122816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637A13-4B9F-A64D-A3D8-5A6C8ECA5DC9}"/>
              </a:ext>
            </a:extLst>
          </p:cNvPr>
          <p:cNvSpPr>
            <a:spLocks noGrp="1"/>
          </p:cNvSpPr>
          <p:nvPr>
            <p:ph type="sldNum" sz="quarter" idx="12"/>
          </p:nvPr>
        </p:nvSpPr>
        <p:spPr/>
        <p:txBody>
          <a:bodyPr/>
          <a:lstStyle/>
          <a:p>
            <a:fld id="{9EC71654-96A5-4280-94F3-931C61A9F92C}" type="slidenum">
              <a:rPr lang="en-US" noProof="0" smtClean="0"/>
              <a:pPr/>
              <a:t>57</a:t>
            </a:fld>
            <a:endParaRPr lang="en-US" noProof="0" dirty="0"/>
          </a:p>
        </p:txBody>
      </p:sp>
      <p:sp>
        <p:nvSpPr>
          <p:cNvPr id="3" name="Content Placeholder 2">
            <a:extLst>
              <a:ext uri="{FF2B5EF4-FFF2-40B4-BE49-F238E27FC236}">
                <a16:creationId xmlns:a16="http://schemas.microsoft.com/office/drawing/2014/main" id="{D7146A75-0F1D-8246-A2EC-59AE77F8B144}"/>
              </a:ext>
            </a:extLst>
          </p:cNvPr>
          <p:cNvSpPr>
            <a:spLocks noGrp="1"/>
          </p:cNvSpPr>
          <p:nvPr>
            <p:ph sz="half" idx="1"/>
          </p:nvPr>
        </p:nvSpPr>
        <p:spPr>
          <a:xfrm>
            <a:off x="515938" y="1156577"/>
            <a:ext cx="10620148" cy="920336"/>
          </a:xfrm>
        </p:spPr>
        <p:txBody>
          <a:bodyPr>
            <a:noAutofit/>
          </a:bodyPr>
          <a:lstStyle/>
          <a:p>
            <a:pPr marL="0" indent="0">
              <a:buNone/>
            </a:pPr>
            <a:r>
              <a:rPr lang="en-US" sz="2400" dirty="0"/>
              <a:t>On a time-series basis, we see strong negative autocorrelations at 1, 4 and 15 days out, indication there could be a strong leading indicator here, therefore a transactional arbitrage opportunity: </a:t>
            </a:r>
          </a:p>
        </p:txBody>
      </p:sp>
      <p:sp>
        <p:nvSpPr>
          <p:cNvPr id="5" name="Title 4">
            <a:extLst>
              <a:ext uri="{FF2B5EF4-FFF2-40B4-BE49-F238E27FC236}">
                <a16:creationId xmlns:a16="http://schemas.microsoft.com/office/drawing/2014/main" id="{18935380-EA0E-F54E-A10E-4230666DD5B5}"/>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077C6033-B448-B548-A96C-F8E52FB9F901}"/>
              </a:ext>
            </a:extLst>
          </p:cNvPr>
          <p:cNvPicPr>
            <a:picLocks noGrp="1"/>
          </p:cNvPicPr>
          <p:nvPr>
            <p:ph sz="half" idx="2"/>
          </p:nvPr>
        </p:nvPicPr>
        <p:blipFill>
          <a:blip r:embed="rId2"/>
          <a:stretch>
            <a:fillRect/>
          </a:stretch>
        </p:blipFill>
        <p:spPr>
          <a:xfrm>
            <a:off x="515938" y="2334986"/>
            <a:ext cx="10828339" cy="2972245"/>
          </a:xfrm>
          <a:prstGeom prst="rect">
            <a:avLst/>
          </a:prstGeom>
        </p:spPr>
      </p:pic>
      <p:sp>
        <p:nvSpPr>
          <p:cNvPr id="7" name="TextBox 6">
            <a:extLst>
              <a:ext uri="{FF2B5EF4-FFF2-40B4-BE49-F238E27FC236}">
                <a16:creationId xmlns:a16="http://schemas.microsoft.com/office/drawing/2014/main" id="{15E347DD-6307-CB4A-AFDC-7F60811A2A03}"/>
              </a:ext>
            </a:extLst>
          </p:cNvPr>
          <p:cNvSpPr txBox="1"/>
          <p:nvPr/>
        </p:nvSpPr>
        <p:spPr>
          <a:xfrm>
            <a:off x="444953" y="5307231"/>
            <a:ext cx="10691133" cy="1107996"/>
          </a:xfrm>
          <a:prstGeom prst="rect">
            <a:avLst/>
          </a:prstGeom>
          <a:noFill/>
        </p:spPr>
        <p:txBody>
          <a:bodyPr wrap="square" rtlCol="0">
            <a:spAutoFit/>
          </a:bodyPr>
          <a:lstStyle/>
          <a:p>
            <a:r>
              <a:rPr lang="en-US" sz="2400" dirty="0"/>
              <a:t>There are additional strong relationships further out, however, the chance of those relationships being generated purely by chance are quite high.</a:t>
            </a:r>
          </a:p>
          <a:p>
            <a:endParaRPr lang="en-US" dirty="0"/>
          </a:p>
        </p:txBody>
      </p:sp>
    </p:spTree>
    <p:extLst>
      <p:ext uri="{BB962C8B-B14F-4D97-AF65-F5344CB8AC3E}">
        <p14:creationId xmlns:p14="http://schemas.microsoft.com/office/powerpoint/2010/main" val="3424644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Introduction &amp; Project Goals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926011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solidFill>
                  <a:schemeClr val="accent1"/>
                </a:solidFill>
              </a:rPr>
              <a:t>COMPANY BACKGROUND</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7" y="1393363"/>
            <a:ext cx="4305445" cy="4351338"/>
          </a:xfrm>
        </p:spPr>
        <p:txBody>
          <a:bodyPr/>
          <a:lstStyle/>
          <a:p>
            <a:pPr marL="0" indent="0">
              <a:buNone/>
            </a:pPr>
            <a:r>
              <a:rPr lang="en-US" sz="2000" b="1" dirty="0"/>
              <a:t>Quantum Capital Management LLC </a:t>
            </a:r>
            <a:r>
              <a:rPr lang="en-US" sz="2000" dirty="0"/>
              <a:t>is a </a:t>
            </a:r>
            <a:r>
              <a:rPr lang="en-US" sz="2000" u="sng" dirty="0"/>
              <a:t>new</a:t>
            </a:r>
            <a:r>
              <a:rPr lang="en-US" sz="2000" dirty="0"/>
              <a:t> private fund management company in fundamental commodity strategies with a specialization in the oil and energy complex. Quantum Capital is led by a team of data scientists. The investment strategy targets absolute returns with an asymmetric upside, via detailed supply and demand forecasting, fundamental, macro economic and physical market information combined with various technical market indicators to generate fair values, forecasts and trading signals for energy and commodities.</a:t>
            </a:r>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5884648" y="798022"/>
            <a:ext cx="6307353" cy="4754879"/>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526046" y="0"/>
            <a:ext cx="11150600" cy="920336"/>
          </a:xfrm>
        </p:spPr>
        <p:txBody>
          <a:bodyPr/>
          <a:lstStyle/>
          <a:p>
            <a:r>
              <a:rPr lang="en-US" sz="2400" dirty="0">
                <a:solidFill>
                  <a:schemeClr val="accent1"/>
                </a:solidFill>
              </a:rPr>
              <a:t>OPPORTUNITY – proprietary commodity trading space is shrinking…</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22" name="Picture Placeholder 21">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a:srcRect/>
          <a:stretch/>
        </p:blipFill>
        <p:spPr>
          <a:xfrm>
            <a:off x="3883819" y="2342415"/>
            <a:ext cx="4424362" cy="2948422"/>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154" y="2885749"/>
            <a:ext cx="3445200" cy="2504663"/>
          </a:xfrm>
        </p:spPr>
        <p:txBody>
          <a:bodyPr>
            <a:normAutofit fontScale="92500" lnSpcReduction="10000"/>
          </a:bodyPr>
          <a:lstStyle/>
          <a:p>
            <a:pPr fontAlgn="base"/>
            <a:r>
              <a:rPr lang="en-US" dirty="0"/>
              <a:t>In 2017, closures of commodities hedge funds outnumbered launches for the first time in data going back to 2000, according to data provider Eurekahedge—a trend that has continued into this year.</a:t>
            </a:r>
          </a:p>
          <a:p>
            <a:pPr fontAlgn="base"/>
            <a:r>
              <a:rPr lang="en-US" dirty="0"/>
              <a:t>The reason? Fund managers and traders say, investors who were burned by the severe two-year market rout that started in 2014 aren’t rushing back despite prices of commodities, including oil, copper, lumber and cotton, all rebounding to multiyear highs.</a:t>
            </a:r>
          </a:p>
          <a:p>
            <a:endParaRPr lang="en-US" sz="1400"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8</a:t>
            </a:fld>
            <a:endParaRPr lang="en-US" dirty="0"/>
          </a:p>
        </p:txBody>
      </p:sp>
      <p:pic>
        <p:nvPicPr>
          <p:cNvPr id="10" name="Picture 9">
            <a:extLst>
              <a:ext uri="{FF2B5EF4-FFF2-40B4-BE49-F238E27FC236}">
                <a16:creationId xmlns:a16="http://schemas.microsoft.com/office/drawing/2014/main" id="{F8DAF251-050D-4BD9-BAA0-F5042D440161}"/>
              </a:ext>
            </a:extLst>
          </p:cNvPr>
          <p:cNvPicPr>
            <a:picLocks noChangeAspect="1"/>
          </p:cNvPicPr>
          <p:nvPr/>
        </p:nvPicPr>
        <p:blipFill>
          <a:blip r:embed="rId8"/>
          <a:stretch>
            <a:fillRect/>
          </a:stretch>
        </p:blipFill>
        <p:spPr>
          <a:xfrm>
            <a:off x="515938" y="1804822"/>
            <a:ext cx="2905938" cy="4023607"/>
          </a:xfrm>
          <a:prstGeom prst="rect">
            <a:avLst/>
          </a:prstGeom>
        </p:spPr>
      </p:pic>
      <p:sp>
        <p:nvSpPr>
          <p:cNvPr id="13" name="TextBox 12">
            <a:extLst>
              <a:ext uri="{FF2B5EF4-FFF2-40B4-BE49-F238E27FC236}">
                <a16:creationId xmlns:a16="http://schemas.microsoft.com/office/drawing/2014/main" id="{8B5BF09D-8699-4EF9-985D-B9FE5B33DBDD}"/>
              </a:ext>
            </a:extLst>
          </p:cNvPr>
          <p:cNvSpPr txBox="1"/>
          <p:nvPr/>
        </p:nvSpPr>
        <p:spPr>
          <a:xfrm>
            <a:off x="4090086" y="5996775"/>
            <a:ext cx="9065741" cy="646331"/>
          </a:xfrm>
          <a:prstGeom prst="rect">
            <a:avLst/>
          </a:prstGeom>
          <a:noFill/>
        </p:spPr>
        <p:txBody>
          <a:bodyPr wrap="square" rtlCol="0">
            <a:spAutoFit/>
          </a:bodyPr>
          <a:lstStyle/>
          <a:p>
            <a:r>
              <a:rPr lang="en-US" b="1" dirty="0"/>
              <a:t>Commodity futures offer tremendous upside if one can manage volatility.</a:t>
            </a:r>
          </a:p>
          <a:p>
            <a:endParaRPr lang="en-US" dirty="0"/>
          </a:p>
        </p:txBody>
      </p:sp>
    </p:spTree>
    <p:extLst>
      <p:ext uri="{BB962C8B-B14F-4D97-AF65-F5344CB8AC3E}">
        <p14:creationId xmlns:p14="http://schemas.microsoft.com/office/powerpoint/2010/main" val="46026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3270586" cy="920336"/>
          </a:xfrm>
        </p:spPr>
        <p:txBody>
          <a:bodyPr/>
          <a:lstStyle/>
          <a:p>
            <a:r>
              <a:rPr lang="en-US" sz="2400" dirty="0">
                <a:solidFill>
                  <a:schemeClr val="accent1"/>
                </a:solidFill>
              </a:rPr>
              <a:t>Commodities Traders are increasingly adopting algorithms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1309369" y="1903728"/>
            <a:ext cx="4100647" cy="495389"/>
          </a:xfrm>
        </p:spPr>
        <p:txBody>
          <a:bodyPr/>
          <a:lstStyle/>
          <a:p>
            <a:pPr algn="l"/>
            <a:r>
              <a:rPr lang="en-US" dirty="0"/>
              <a:t>The Reason</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5282969" y="1850968"/>
            <a:ext cx="720604" cy="605487"/>
          </a:xfrm>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680933" y="2863158"/>
            <a:ext cx="4978462" cy="2834508"/>
          </a:xfrm>
        </p:spPr>
        <p:txBody>
          <a:bodyPr/>
          <a:lstStyle/>
          <a:p>
            <a:pPr algn="l"/>
            <a:r>
              <a:rPr lang="en-US" dirty="0"/>
              <a:t>One of the reasons commodities are attracting new players and new strategies is that the markets are not as mature as equities. </a:t>
            </a:r>
            <a:r>
              <a:rPr lang="en-US" b="1" i="1" dirty="0"/>
              <a:t>There is greater opportunity in commodities for electronic strategies </a:t>
            </a:r>
            <a:r>
              <a:rPr lang="en-US" dirty="0"/>
              <a:t>to take advantage of market inefficiencies. Also, with more and more institutional money flowing into commodities, both through exchange-traded funds (ETFs) and listed futures and options, managers are looking for new ways to generate alpha in commodities.</a:t>
            </a:r>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6845643" y="1504155"/>
            <a:ext cx="5104670" cy="1924845"/>
          </a:xfrm>
        </p:spPr>
        <p:txBody>
          <a:bodyPr/>
          <a:lstStyle/>
          <a:p>
            <a:r>
              <a:rPr lang="en-US" dirty="0"/>
              <a:t>According to estimates, about 15 percent to 20 percent of all futures trading occurs in commodities futures contracts. Within commodities, there are various sub-types, including metals; agricultural products, such as sugar, soybean futures and grains; and energy.  Automated trading is being applied to the most highly volatile commodities, </a:t>
            </a:r>
            <a:r>
              <a:rPr lang="en-US" b="1" i="1" dirty="0"/>
              <a:t>and active subsets of that tend to be energy futures contracts and specifically crude oil products.</a:t>
            </a:r>
            <a:endParaRPr lang="en-US" sz="1600" b="1" i="1"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6892889" y="3840984"/>
            <a:ext cx="720604" cy="605487"/>
          </a:xfrm>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a:xfrm>
            <a:off x="8091353" y="3896032"/>
            <a:ext cx="4100647" cy="495389"/>
          </a:xfrm>
        </p:spPr>
        <p:txBody>
          <a:bodyPr/>
          <a:lstStyle/>
          <a:p>
            <a:r>
              <a:rPr lang="en-US" dirty="0">
                <a:solidFill>
                  <a:schemeClr val="accent1"/>
                </a:solidFill>
              </a:rPr>
              <a:t>The opportunity</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350444" cy="187367"/>
          </a:xfrm>
        </p:spPr>
        <p:txBody>
          <a:bodyPr/>
          <a:lstStyle/>
          <a:p>
            <a:pPr algn="l"/>
            <a:fld id="{9EC71654-96A5-4280-94F3-931C61A9F92C}" type="slidenum">
              <a:rPr lang="en-US" smtClean="0"/>
              <a:pPr algn="l"/>
              <a:t>9</a:t>
            </a:fld>
            <a:endParaRPr lang="en-US" dirty="0"/>
          </a:p>
        </p:txBody>
      </p:sp>
      <p:sp>
        <p:nvSpPr>
          <p:cNvPr id="10" name="Content Placeholder 2">
            <a:extLst>
              <a:ext uri="{FF2B5EF4-FFF2-40B4-BE49-F238E27FC236}">
                <a16:creationId xmlns:a16="http://schemas.microsoft.com/office/drawing/2014/main" id="{B1469007-AEAD-49EE-9379-11ED4B43A186}"/>
              </a:ext>
            </a:extLst>
          </p:cNvPr>
          <p:cNvSpPr txBox="1">
            <a:spLocks/>
          </p:cNvSpPr>
          <p:nvPr/>
        </p:nvSpPr>
        <p:spPr>
          <a:xfrm>
            <a:off x="5126328" y="4858453"/>
            <a:ext cx="6823985" cy="1128398"/>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According to a recent survey, hedge funds implementing algorithms that support trading decision and risk management all in one integrated process that is supported by algorithmic decision making are highly sought by investors.  While the overall hedge fund industry has performed poorly since the 2008 – 2009 financial crisis, the bright spot in the industry are quant based funds.</a:t>
            </a:r>
          </a:p>
        </p:txBody>
      </p:sp>
    </p:spTree>
    <p:extLst>
      <p:ext uri="{BB962C8B-B14F-4D97-AF65-F5344CB8AC3E}">
        <p14:creationId xmlns:p14="http://schemas.microsoft.com/office/powerpoint/2010/main" val="26940364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A9B47F-3DD8-4645-81DC-B88780643C07}">
  <ds:schemaRefs>
    <ds:schemaRef ds:uri="http://purl.org/dc/elements/1.1/"/>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71af3243-3dd4-4a8d-8c0d-dd76da1f02a5"/>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TM03457475[[fn=Frame]]</Template>
  <TotalTime>0</TotalTime>
  <Words>4579</Words>
  <Application>Microsoft Office PowerPoint</Application>
  <PresentationFormat>Widescreen</PresentationFormat>
  <Paragraphs>385</Paragraphs>
  <Slides>57</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Calibri Light</vt:lpstr>
      <vt:lpstr>Corbel</vt:lpstr>
      <vt:lpstr>Merriweather</vt:lpstr>
      <vt:lpstr>Wingdings</vt:lpstr>
      <vt:lpstr>Office Theme</vt:lpstr>
      <vt:lpstr>Quantum  CAPITAL LLC</vt:lpstr>
      <vt:lpstr>Contents</vt:lpstr>
      <vt:lpstr>PowerPoint Presentation</vt:lpstr>
      <vt:lpstr>Executive summary</vt:lpstr>
      <vt:lpstr>Executive summary</vt:lpstr>
      <vt:lpstr>PowerPoint Presentation</vt:lpstr>
      <vt:lpstr>COMPANY BACKGROUND </vt:lpstr>
      <vt:lpstr>OPPORTUNITY – proprietary commodity trading space is shrinking…</vt:lpstr>
      <vt:lpstr>Commodities Traders are increasingly adopting algorithms</vt:lpstr>
      <vt:lpstr>Initial goal: Seed capital</vt:lpstr>
      <vt:lpstr>Three characteristics of our fund</vt:lpstr>
      <vt:lpstr>Investment Strategies</vt:lpstr>
      <vt:lpstr>Investment Strategies Continued…</vt:lpstr>
      <vt:lpstr>our Methodology</vt:lpstr>
      <vt:lpstr>PowerPoint Presentation</vt:lpstr>
      <vt:lpstr>PowerPoint Presentation</vt:lpstr>
      <vt:lpstr>Tool / Technology Overview</vt:lpstr>
      <vt:lpstr>Bespoke Data Set Creation</vt:lpstr>
      <vt:lpstr>Forming a Continuous futures contract</vt:lpstr>
      <vt:lpstr>Forming a Continuous futures contract(Continued)</vt:lpstr>
      <vt:lpstr>Forming a Continuous futures contract(Continued)</vt:lpstr>
      <vt:lpstr>Department of energy weekly report data</vt:lpstr>
      <vt:lpstr>Global index-continuous energy future contracts-Feature development</vt:lpstr>
      <vt:lpstr>PowerPoint Presentation</vt:lpstr>
      <vt:lpstr>Data Preprocessing, Normalization, and Augmentation</vt:lpstr>
      <vt:lpstr>RISK PROFILES All Commodities</vt:lpstr>
      <vt:lpstr>RISK PROFILES All Commodities Continued</vt:lpstr>
      <vt:lpstr>RISK PROFILES Crude Oil WTI </vt:lpstr>
      <vt:lpstr>Risk Profiles Crude Oil WTI</vt:lpstr>
      <vt:lpstr>Preliminary time series analysis &amp; statistical Correlation Crude Oil WTI</vt:lpstr>
      <vt:lpstr>predictive model Crude Oil WTI</vt:lpstr>
      <vt:lpstr>Risk Profile Crude Oil Brent</vt:lpstr>
      <vt:lpstr>Risk Profile Crude Oil Brent</vt:lpstr>
      <vt:lpstr>Preliminary time series analysis &amp; statistical Correlation Crude Oil Brent</vt:lpstr>
      <vt:lpstr>predictive model Crude Oil Brent</vt:lpstr>
      <vt:lpstr>PowerPoint Presentation</vt:lpstr>
      <vt:lpstr>Trading Strategy overview</vt:lpstr>
      <vt:lpstr>Strategy execution: Deep dive</vt:lpstr>
      <vt:lpstr>TRADING STRATEGY AND PERFORMANCE Crude Oil Brent</vt:lpstr>
      <vt:lpstr>PowerPoint Presentation</vt:lpstr>
      <vt:lpstr>strategy performance Crude Oil WTI</vt:lpstr>
      <vt:lpstr>strategy Summary performance</vt:lpstr>
      <vt:lpstr>TRADING STRATEGY AND PERFORMANCE Gasoline</vt:lpstr>
      <vt:lpstr>PowerPoint Presentation</vt:lpstr>
      <vt:lpstr>PowerPoint Presentation</vt:lpstr>
      <vt:lpstr>Project deliverables</vt:lpstr>
      <vt:lpstr>Project timeline</vt:lpstr>
      <vt:lpstr>Next Steps</vt:lpstr>
      <vt:lpstr>team</vt:lpstr>
      <vt:lpstr>Thank you!</vt:lpstr>
      <vt:lpstr>Appendix</vt:lpstr>
      <vt:lpstr>Data Set  complete list of raw attributes</vt:lpstr>
      <vt:lpstr>Correlations</vt:lpstr>
      <vt:lpstr>Further analysis</vt:lpstr>
      <vt:lpstr>Further analysis</vt:lpstr>
      <vt:lpstr>Further analysis</vt:lpstr>
      <vt:lpstr>Further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2019-10-31T04:26:19Z</dcterms:created>
  <dcterms:modified xsi:type="dcterms:W3CDTF">2019-11-07T02:16:34Z</dcterms:modified>
</cp:coreProperties>
</file>